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6" r:id="rId3"/>
    <p:sldId id="268" r:id="rId4"/>
    <p:sldId id="269" r:id="rId5"/>
    <p:sldId id="270" r:id="rId6"/>
    <p:sldId id="27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9" autoAdjust="0"/>
    <p:restoredTop sz="88270" autoAdjust="0"/>
  </p:normalViewPr>
  <p:slideViewPr>
    <p:cSldViewPr snapToGrid="0">
      <p:cViewPr varScale="1">
        <p:scale>
          <a:sx n="59" d="100"/>
          <a:sy n="59" d="100"/>
        </p:scale>
        <p:origin x="8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03A-13E4-4DE7-BFB2-166AA59D8CF5}" type="datetimeFigureOut">
              <a:rPr lang="nb-NO" smtClean="0"/>
              <a:t>10.05.2018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6E946-B1B4-40A3-A597-0F31EAE253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0389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Veiledet oppdagelse</a:t>
            </a:r>
          </a:p>
          <a:p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Nedsatt energinivå, motivasjonssvinn, redusert selvtillit, negative følelser, inaktivitet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5BBAD-62CB-434F-A552-3B279D28872C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736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*Ta utgangspunkt i </a:t>
            </a:r>
            <a:r>
              <a:rPr lang="nb-NO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evt</a:t>
            </a:r>
            <a:r>
              <a:rPr lang="nb-NO" baseline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forskjeller i </a:t>
            </a: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skalering av tankenes gyldighet i situasjonen og i samtalen</a:t>
            </a:r>
          </a:p>
          <a:p>
            <a:pPr lvl="0"/>
            <a:r>
              <a:rPr lang="nb-NO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«Hva ville du ha sagt til en venn som hadde det på samme måte?»</a:t>
            </a:r>
          </a:p>
          <a:p>
            <a:pPr lvl="0"/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Rettsalsmetafor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5BBAD-62CB-434F-A552-3B279D28872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3943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eksempel ved</a:t>
            </a:r>
            <a:r>
              <a:rPr lang="nb-NO" baseline="0" dirty="0" smtClean="0"/>
              <a:t> å ta utgangspunkt i </a:t>
            </a:r>
            <a:r>
              <a:rPr lang="nb-NO" baseline="0" dirty="0" err="1" smtClean="0"/>
              <a:t>NAT’ene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5BBAD-62CB-434F-A552-3B279D28872C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81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EE50-BB70-41EC-8FC1-658D64A86E4E}" type="datetimeFigureOut">
              <a:rPr lang="nb-NO" smtClean="0"/>
              <a:t>10.05.2018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5DFC-11E7-4D9A-BE87-470AD76972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500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EE50-BB70-41EC-8FC1-658D64A86E4E}" type="datetimeFigureOut">
              <a:rPr lang="nb-NO" smtClean="0"/>
              <a:t>10.05.2018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5DFC-11E7-4D9A-BE87-470AD76972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028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EE50-BB70-41EC-8FC1-658D64A86E4E}" type="datetimeFigureOut">
              <a:rPr lang="nb-NO" smtClean="0"/>
              <a:t>10.05.2018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5DFC-11E7-4D9A-BE87-470AD76972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6681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EA09601-509C-4F50-A54C-46106B70109D}" type="datetime1">
              <a:rPr lang="nb-NO"/>
              <a:pPr>
                <a:defRPr/>
              </a:pPr>
              <a:t>10.05.2018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D8B6315-D1A4-4F7B-A3C0-C960B0B39E8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11284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94EFDCD-4927-4A7F-9580-184F3EAAA82A}" type="datetime1">
              <a:rPr lang="nb-NO"/>
              <a:pPr>
                <a:defRPr/>
              </a:pPr>
              <a:t>10.05.2018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789A106-EB23-49CB-8FC1-37329A60660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0265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8F9939C-8C25-4C44-B977-B6CBA8C808A4}" type="datetime1">
              <a:rPr lang="nb-NO"/>
              <a:pPr>
                <a:defRPr/>
              </a:pPr>
              <a:t>10.05.2018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E0D60CA-E9FE-4611-8767-71CC8417E35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90144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958E966-D068-41EE-BE0F-8AB29D74EB58}" type="datetime1">
              <a:rPr lang="nb-NO"/>
              <a:pPr>
                <a:defRPr/>
              </a:pPr>
              <a:t>10.05.2018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69CF166-DE44-4BD0-88D9-6BDF65D2438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9394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23FDED3-FCEA-48E3-855F-E034858A0722}" type="datetime1">
              <a:rPr lang="nb-NO"/>
              <a:pPr>
                <a:defRPr/>
              </a:pPr>
              <a:t>10.05.2018</a:t>
            </a:fld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7C6E260-9AF9-4787-AFA9-FEC458D87FC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64486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98AA8E4-62C8-4035-8F5E-CCD5435AE05D}" type="datetime1">
              <a:rPr lang="nb-NO"/>
              <a:pPr>
                <a:defRPr/>
              </a:pPr>
              <a:t>10.05.2018</a:t>
            </a:fld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8F5394-9E81-4BD7-8F71-17D51796BB4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98385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63F484C-11F0-48F9-9550-DFA99CE6A750}" type="datetime1">
              <a:rPr lang="nb-NO"/>
              <a:pPr>
                <a:defRPr/>
              </a:pPr>
              <a:t>10.05.2018</a:t>
            </a:fld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1C6FF37-9459-4DA7-BCE7-B6C5CDC8527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76337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9476EBD-0E35-42CA-8EEC-101F0C36D2DB}" type="datetime1">
              <a:rPr lang="nb-NO"/>
              <a:pPr>
                <a:defRPr/>
              </a:pPr>
              <a:t>10.05.2018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1E4FFEB-4FAD-4DDD-9E5B-7F012A35A98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6971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EE50-BB70-41EC-8FC1-658D64A86E4E}" type="datetimeFigureOut">
              <a:rPr lang="nb-NO" smtClean="0"/>
              <a:t>10.05.2018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5DFC-11E7-4D9A-BE87-470AD76972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5315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CB0FF4DA-37FD-4575-9902-E9903CFDF115}" type="datetime1">
              <a:rPr lang="nb-NO"/>
              <a:pPr>
                <a:defRPr/>
              </a:pPr>
              <a:t>10.05.2018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BE5BF3-DEEB-4FEB-B6CC-54F5DA36AA5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17501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88532A8-6137-4039-814C-58BA92F4BF3A}" type="datetime1">
              <a:rPr lang="nb-NO"/>
              <a:pPr>
                <a:defRPr/>
              </a:pPr>
              <a:t>10.05.2018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A4AE800-4DAD-42FB-961A-357E4BBCA12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28615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D8B5418-7B53-4B43-8A0A-41398D8BEF31}" type="datetime1">
              <a:rPr lang="nb-NO"/>
              <a:pPr>
                <a:defRPr/>
              </a:pPr>
              <a:t>10.05.2018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DCD023C-3F28-4FB2-86F2-3271701C980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4926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EE50-BB70-41EC-8FC1-658D64A86E4E}" type="datetimeFigureOut">
              <a:rPr lang="nb-NO" smtClean="0"/>
              <a:t>10.05.2018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5DFC-11E7-4D9A-BE87-470AD76972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831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EE50-BB70-41EC-8FC1-658D64A86E4E}" type="datetimeFigureOut">
              <a:rPr lang="nb-NO" smtClean="0"/>
              <a:t>10.05.2018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5DFC-11E7-4D9A-BE87-470AD76972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343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EE50-BB70-41EC-8FC1-658D64A86E4E}" type="datetimeFigureOut">
              <a:rPr lang="nb-NO" smtClean="0"/>
              <a:t>10.05.2018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5DFC-11E7-4D9A-BE87-470AD76972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212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EE50-BB70-41EC-8FC1-658D64A86E4E}" type="datetimeFigureOut">
              <a:rPr lang="nb-NO" smtClean="0"/>
              <a:t>10.05.2018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5DFC-11E7-4D9A-BE87-470AD76972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314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EE50-BB70-41EC-8FC1-658D64A86E4E}" type="datetimeFigureOut">
              <a:rPr lang="nb-NO" smtClean="0"/>
              <a:t>10.05.2018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5DFC-11E7-4D9A-BE87-470AD76972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010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EE50-BB70-41EC-8FC1-658D64A86E4E}" type="datetimeFigureOut">
              <a:rPr lang="nb-NO" smtClean="0"/>
              <a:t>10.05.2018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5DFC-11E7-4D9A-BE87-470AD76972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815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EE50-BB70-41EC-8FC1-658D64A86E4E}" type="datetimeFigureOut">
              <a:rPr lang="nb-NO" smtClean="0"/>
              <a:t>10.05.2018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5DFC-11E7-4D9A-BE87-470AD76972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719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4EE50-BB70-41EC-8FC1-658D64A86E4E}" type="datetimeFigureOut">
              <a:rPr lang="nb-NO" smtClean="0"/>
              <a:t>10.05.2018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25DFC-11E7-4D9A-BE87-470AD76972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290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262220-9EA8-434A-A7F1-437BD3C1DB06}" type="datetime1">
              <a:rPr lang="nb-NO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10.05.2018</a:t>
            </a:fld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13771A-CDC1-4F0D-89C7-DB4946E0AB9F}" type="slidenum">
              <a:rPr lang="nb-NO" altLang="nb-NO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1482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40914" y="1840155"/>
            <a:ext cx="78689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Norsk institutt for kognitiv terapi</a:t>
            </a:r>
          </a:p>
          <a:p>
            <a:pPr algn="ctr"/>
            <a:endParaRPr lang="nb-NO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b-N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Ferdighetstrening</a:t>
            </a:r>
          </a:p>
          <a:p>
            <a:pPr algn="ctr"/>
            <a:endParaRPr lang="nb-NO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b-N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Depresjon </a:t>
            </a:r>
            <a:r>
              <a:rPr lang="nb-N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tolkning av </a:t>
            </a:r>
            <a:r>
              <a:rPr lang="nb-N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hendelser</a:t>
            </a:r>
          </a:p>
        </p:txBody>
      </p:sp>
    </p:spTree>
    <p:extLst>
      <p:ext uri="{BB962C8B-B14F-4D97-AF65-F5344CB8AC3E}">
        <p14:creationId xmlns:p14="http://schemas.microsoft.com/office/powerpoint/2010/main" val="19966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Depresjon – tolkning av hendelser</a:t>
            </a:r>
            <a:endParaRPr lang="nb-NO" sz="3600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Gå gjennom «Haldis» og drøft sammen med naboen hvordan depresjonen kan komme til uttrykk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 informasjon om kognitiv terapi og foreslå en agenda for samtalen, både struktur og tema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Intervjue pasienten slik </a:t>
            </a:r>
            <a:r>
              <a:rPr lang="nb-NO" dirty="0">
                <a:latin typeface="Times New Roman" panose="02020603050405020304" pitchFamily="18" charset="0"/>
                <a:ea typeface="Times New Roman" panose="02020603050405020304" pitchFamily="18" charset="0"/>
              </a:rPr>
              <a:t>at NAT (B) </a:t>
            </a: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kommer </a:t>
            </a:r>
            <a:r>
              <a:rPr lang="nb-NO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fram </a:t>
            </a: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og koble disse til </a:t>
            </a:r>
            <a:r>
              <a:rPr lang="nb-NO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konsekvenser (</a:t>
            </a: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 – følelse, kroppen/indre tilstand, atferd)*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nb-NO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Sett </a:t>
            </a:r>
            <a:r>
              <a:rPr lang="nb-NO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opp en </a:t>
            </a:r>
            <a:r>
              <a:rPr lang="nb-NO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skriftlig ABC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Undersøk pasientens synspunkter på gyldighet av NAT (0-100)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nb-NO" dirty="0" smtClean="0">
                <a:latin typeface="Times New Roman" panose="02020603050405020304" pitchFamily="18" charset="0"/>
              </a:rPr>
              <a:t>I situasjonen og i samtale med behandler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8602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Depresjon – tolkning av hendelser</a:t>
            </a:r>
            <a:endParaRPr lang="nb-NO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Intervjue pasienten </a:t>
            </a:r>
            <a:r>
              <a:rPr lang="nb-NO" dirty="0">
                <a:latin typeface="Times New Roman" panose="02020603050405020304" pitchFamily="18" charset="0"/>
                <a:ea typeface="Times New Roman" panose="02020603050405020304" pitchFamily="18" charset="0"/>
              </a:rPr>
              <a:t>slik at alternative tanker kommer </a:t>
            </a: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fram*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Koble alternative tanker til </a:t>
            </a:r>
            <a:r>
              <a:rPr lang="nb-NO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relevante </a:t>
            </a: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konsekvenser, utvid ABC med DE</a:t>
            </a:r>
          </a:p>
          <a:p>
            <a:pPr lvl="1"/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Følelse, atferd, indre tilstand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 informasjon om at NAT kommer automatisk, mens det kreves ofte en bevisst innsats for å hente fram alternative tanker. </a:t>
            </a:r>
          </a:p>
          <a:p>
            <a:pPr lvl="1"/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Depressive briller og bruk av </a:t>
            </a:r>
            <a:r>
              <a:rPr lang="nb-NO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minneanker</a:t>
            </a: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714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Depresjon – tolkning av hendelser</a:t>
            </a:r>
            <a:endParaRPr lang="nb-NO" dirty="0"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Tankefeller</a:t>
            </a:r>
          </a:p>
          <a:p>
            <a:pPr lvl="1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Innled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at depresjon ofte virker inn på måten man tenker – at man får på seg briller eller et filter som preger tankene i negativ retning. </a:t>
            </a:r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oversikten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tankefeller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 undersøk om pasienten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kjenner seg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igjen i noen av dem*</a:t>
            </a:r>
          </a:p>
          <a:p>
            <a:pPr lvl="1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Normaliser tendensen til tankefeller. Gi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informasjon om at det kan være lettere å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få grep på og distansere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 fra negative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tanker hvis man kan oppdage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tankefellen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og sette navn på den.</a:t>
            </a:r>
          </a:p>
          <a:p>
            <a:pPr lvl="1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Undersøk hva pasienten synes om tankefeller og om hun kunne tenke seg å bruke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 neste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avtale</a:t>
            </a:r>
          </a:p>
        </p:txBody>
      </p:sp>
    </p:spTree>
    <p:extLst>
      <p:ext uri="{BB962C8B-B14F-4D97-AF65-F5344CB8AC3E}">
        <p14:creationId xmlns:p14="http://schemas.microsoft.com/office/powerpoint/2010/main" val="2743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5BEF75-6CDC-43CB-8701-B47C2CC2A8A3}" type="slidenum">
              <a:rPr lang="nb-NO" altLang="nb-NO" sz="1400" b="0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nb-NO" altLang="nb-NO" sz="1400" b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9723" name="Group 27"/>
          <p:cNvGraphicFramePr>
            <a:graphicFrameLocks noGrp="1"/>
          </p:cNvGraphicFramePr>
          <p:nvPr>
            <p:extLst/>
          </p:nvPr>
        </p:nvGraphicFramePr>
        <p:xfrm>
          <a:off x="177496" y="647700"/>
          <a:ext cx="8642957" cy="6040704"/>
        </p:xfrm>
        <a:graphic>
          <a:graphicData uri="http://schemas.openxmlformats.org/drawingml/2006/table">
            <a:tbl>
              <a:tblPr/>
              <a:tblGrid>
                <a:gridCol w="1089764"/>
                <a:gridCol w="2709542"/>
                <a:gridCol w="1060792"/>
                <a:gridCol w="2492759"/>
                <a:gridCol w="1290100"/>
              </a:tblGrid>
              <a:tr h="16833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Indre/ytre trigger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Situasjon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Hendelse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Automatisk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Tanke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Følelse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Indre tilstand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Handling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Alternativ tanke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Antidepressiv tanke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Følelse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Indre tilstand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Handling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alt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73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altLang="nb-N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altLang="nb-N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altLang="nb-N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altLang="nb-NO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altLang="nb-NO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3671" name="Text Box 22"/>
          <p:cNvSpPr txBox="1">
            <a:spLocks noChangeArrowheads="1"/>
          </p:cNvSpPr>
          <p:nvPr/>
        </p:nvSpPr>
        <p:spPr bwMode="auto">
          <a:xfrm>
            <a:off x="1619250" y="6350"/>
            <a:ext cx="5759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b-NO" altLang="nb-NO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kolonners skjema (ABCDE)</a:t>
            </a:r>
          </a:p>
        </p:txBody>
      </p:sp>
    </p:spTree>
    <p:extLst>
      <p:ext uri="{BB962C8B-B14F-4D97-AF65-F5344CB8AC3E}">
        <p14:creationId xmlns:p14="http://schemas.microsoft.com/office/powerpoint/2010/main" val="72428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84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434402"/>
              </p:ext>
            </p:extLst>
          </p:nvPr>
        </p:nvGraphicFramePr>
        <p:xfrm>
          <a:off x="1547813" y="692150"/>
          <a:ext cx="6192837" cy="575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Slide" r:id="rId3" imgW="3776517" imgH="2831440" progId="PowerPoint.Slide.8">
                  <p:embed/>
                </p:oleObj>
              </mc:Choice>
              <mc:Fallback>
                <p:oleObj name="Slide" r:id="rId3" imgW="3776517" imgH="283144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692150"/>
                        <a:ext cx="6192837" cy="575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89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85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306718"/>
              </p:ext>
            </p:extLst>
          </p:nvPr>
        </p:nvGraphicFramePr>
        <p:xfrm>
          <a:off x="1547813" y="415996"/>
          <a:ext cx="6264275" cy="593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Slide" r:id="rId3" imgW="3794895" imgH="2845478" progId="PowerPoint.Slide.8">
                  <p:embed/>
                </p:oleObj>
              </mc:Choice>
              <mc:Fallback>
                <p:oleObj name="Slide" r:id="rId3" imgW="3794895" imgH="2845478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15996"/>
                        <a:ext cx="6264275" cy="593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7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0" y="2295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86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90680"/>
              </p:ext>
            </p:extLst>
          </p:nvPr>
        </p:nvGraphicFramePr>
        <p:xfrm>
          <a:off x="1619250" y="692150"/>
          <a:ext cx="5903913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Slide" r:id="rId3" imgW="4125340" imgH="3093850" progId="PowerPoint.Slide.8">
                  <p:embed/>
                </p:oleObj>
              </mc:Choice>
              <mc:Fallback>
                <p:oleObj name="Slide" r:id="rId3" imgW="4125340" imgH="309385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692150"/>
                        <a:ext cx="5903913" cy="561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128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1065</TotalTime>
  <Words>345</Words>
  <Application>Microsoft Office PowerPoint</Application>
  <PresentationFormat>Skjermfremvisning (4:3)</PresentationFormat>
  <Paragraphs>57</Paragraphs>
  <Slides>8</Slides>
  <Notes>3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Office-tema</vt:lpstr>
      <vt:lpstr>2_Standard utforming</vt:lpstr>
      <vt:lpstr>Slide</vt:lpstr>
      <vt:lpstr>PowerPoint-presentasjon</vt:lpstr>
      <vt:lpstr>Depresjon – tolkning av hendelser</vt:lpstr>
      <vt:lpstr>Depresjon – tolkning av hendelser</vt:lpstr>
      <vt:lpstr>Depresjon – tolkning av hendelser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Peter Prescott</dc:creator>
  <cp:lastModifiedBy>Peter Prescott</cp:lastModifiedBy>
  <cp:revision>25</cp:revision>
  <dcterms:created xsi:type="dcterms:W3CDTF">2015-05-22T05:28:41Z</dcterms:created>
  <dcterms:modified xsi:type="dcterms:W3CDTF">2018-05-10T12:55:59Z</dcterms:modified>
</cp:coreProperties>
</file>