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69" r:id="rId2"/>
    <p:sldId id="266" r:id="rId3"/>
    <p:sldId id="263" r:id="rId4"/>
    <p:sldId id="259" r:id="rId5"/>
    <p:sldId id="265" r:id="rId6"/>
    <p:sldId id="270" r:id="rId7"/>
  </p:sldIdLst>
  <p:sldSz cx="9144000" cy="6858000" type="screen4x3"/>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961" autoAdjust="0"/>
    <p:restoredTop sz="90630" autoAdjust="0"/>
  </p:normalViewPr>
  <p:slideViewPr>
    <p:cSldViewPr snapToGrid="0">
      <p:cViewPr varScale="1">
        <p:scale>
          <a:sx n="63" d="100"/>
          <a:sy n="63" d="100"/>
        </p:scale>
        <p:origin x="72" y="150"/>
      </p:cViewPr>
      <p:guideLst/>
    </p:cSldViewPr>
  </p:slideViewPr>
  <p:outlineViewPr>
    <p:cViewPr>
      <p:scale>
        <a:sx n="33" d="100"/>
        <a:sy n="33" d="100"/>
      </p:scale>
      <p:origin x="0" y="-49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B27BF2-70BE-4467-AD63-A503AEB6B777}" type="datetimeFigureOut">
              <a:rPr lang="nb-NO" smtClean="0"/>
              <a:t>10.05.2018</a:t>
            </a:fld>
            <a:endParaRPr lang="nb-NO"/>
          </a:p>
        </p:txBody>
      </p:sp>
      <p:sp>
        <p:nvSpPr>
          <p:cNvPr id="4" name="Plassholder for lysbilde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66D58C5-3B60-478E-B518-D50F31065D35}" type="slidenum">
              <a:rPr lang="nb-NO" smtClean="0"/>
              <a:t>‹#›</a:t>
            </a:fld>
            <a:endParaRPr lang="nb-NO"/>
          </a:p>
        </p:txBody>
      </p:sp>
    </p:spTree>
    <p:extLst>
      <p:ext uri="{BB962C8B-B14F-4D97-AF65-F5344CB8AC3E}">
        <p14:creationId xmlns:p14="http://schemas.microsoft.com/office/powerpoint/2010/main" val="23861370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latin typeface="Times New Roman" panose="02020603050405020304" pitchFamily="18" charset="0"/>
                <a:ea typeface="Times New Roman" panose="02020603050405020304" pitchFamily="18" charset="0"/>
              </a:rPr>
              <a:t>NAT kobles til relevante konsekvenser (depressive symptomer som nedsatt energinivå, motivasjonssvinn, redusert selvtillit, negative følelser, inaktivitet </a:t>
            </a:r>
            <a:r>
              <a:rPr lang="nb-NO" dirty="0" err="1">
                <a:latin typeface="Times New Roman" panose="02020603050405020304" pitchFamily="18" charset="0"/>
                <a:ea typeface="Times New Roman" panose="02020603050405020304" pitchFamily="18" charset="0"/>
              </a:rPr>
              <a:t>osv</a:t>
            </a:r>
            <a:r>
              <a:rPr lang="nb-NO" dirty="0">
                <a:latin typeface="Times New Roman" panose="02020603050405020304" pitchFamily="18" charset="0"/>
                <a:ea typeface="Times New Roman" panose="02020603050405020304" pitchFamily="18" charset="0"/>
              </a:rPr>
              <a:t>)</a:t>
            </a:r>
          </a:p>
          <a:p>
            <a:endParaRPr lang="nb-NO" dirty="0">
              <a:latin typeface="Times New Roman" panose="02020603050405020304" pitchFamily="18" charset="0"/>
            </a:endParaRPr>
          </a:p>
          <a:p>
            <a:r>
              <a:rPr lang="nb-NO" dirty="0">
                <a:latin typeface="Times New Roman" panose="02020603050405020304" pitchFamily="18" charset="0"/>
                <a:ea typeface="Times New Roman" panose="02020603050405020304" pitchFamily="18" charset="0"/>
              </a:rPr>
              <a:t>Alternative tanker kobles til relevante konsekvenser (depressive symptomer som nedsatt energinivå, motivasjonssvinn, redusert selvtillit, negative følelser, inaktivitet </a:t>
            </a:r>
            <a:r>
              <a:rPr lang="nb-NO" dirty="0" err="1">
                <a:latin typeface="Times New Roman" panose="02020603050405020304" pitchFamily="18" charset="0"/>
                <a:ea typeface="Times New Roman" panose="02020603050405020304" pitchFamily="18" charset="0"/>
              </a:rPr>
              <a:t>osv</a:t>
            </a:r>
            <a:r>
              <a:rPr lang="nb-NO" dirty="0">
                <a:latin typeface="Times New Roman" panose="02020603050405020304" pitchFamily="18" charset="0"/>
                <a:ea typeface="Times New Roman" panose="02020603050405020304" pitchFamily="18" charset="0"/>
              </a:rPr>
              <a:t>) og </a:t>
            </a:r>
            <a:endParaRPr lang="nb-NO" dirty="0"/>
          </a:p>
        </p:txBody>
      </p:sp>
      <p:sp>
        <p:nvSpPr>
          <p:cNvPr id="4" name="Plassholder for lysbildenummer 3"/>
          <p:cNvSpPr>
            <a:spLocks noGrp="1"/>
          </p:cNvSpPr>
          <p:nvPr>
            <p:ph type="sldNum" sz="quarter" idx="10"/>
          </p:nvPr>
        </p:nvSpPr>
        <p:spPr/>
        <p:txBody>
          <a:bodyPr/>
          <a:lstStyle/>
          <a:p>
            <a:fld id="{5A72A23B-30CF-4D1C-BE37-B0E8C54652BC}" type="slidenum">
              <a:rPr lang="nb-NO" smtClean="0">
                <a:solidFill>
                  <a:prstClr val="black"/>
                </a:solidFill>
              </a:rPr>
              <a:pPr/>
              <a:t>2</a:t>
            </a:fld>
            <a:endParaRPr lang="nb-NO">
              <a:solidFill>
                <a:prstClr val="black"/>
              </a:solidFill>
            </a:endParaRPr>
          </a:p>
        </p:txBody>
      </p:sp>
    </p:spTree>
    <p:extLst>
      <p:ext uri="{BB962C8B-B14F-4D97-AF65-F5344CB8AC3E}">
        <p14:creationId xmlns:p14="http://schemas.microsoft.com/office/powerpoint/2010/main" val="2700071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ED1CB558-9287-4837-BFE7-1A5BEA3F9031}" type="slidenum">
              <a:rPr lang="nb-NO" smtClean="0">
                <a:solidFill>
                  <a:prstClr val="black"/>
                </a:solidFill>
              </a:rPr>
              <a:pPr/>
              <a:t>3</a:t>
            </a:fld>
            <a:endParaRPr lang="nb-NO">
              <a:solidFill>
                <a:prstClr val="black"/>
              </a:solidFill>
            </a:endParaRPr>
          </a:p>
        </p:txBody>
      </p:sp>
    </p:spTree>
    <p:extLst>
      <p:ext uri="{BB962C8B-B14F-4D97-AF65-F5344CB8AC3E}">
        <p14:creationId xmlns:p14="http://schemas.microsoft.com/office/powerpoint/2010/main" val="38118520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nb-NO" dirty="0"/>
              <a:t>*Følelser, energi, overskudd, håpløshet, kvernetanker, selvkritikk, nye løfter… i morgen</a:t>
            </a:r>
          </a:p>
          <a:p>
            <a:pPr marL="0" marR="0" indent="0" algn="l" defTabSz="914400" rtl="0" eaLnBrk="1" fontAlgn="auto" latinLnBrk="0" hangingPunct="1">
              <a:lnSpc>
                <a:spcPct val="100000"/>
              </a:lnSpc>
              <a:spcBef>
                <a:spcPts val="0"/>
              </a:spcBef>
              <a:spcAft>
                <a:spcPts val="0"/>
              </a:spcAft>
              <a:buClrTx/>
              <a:buSzTx/>
              <a:buFontTx/>
              <a:buNone/>
              <a:tabLst/>
              <a:defRPr/>
            </a:pPr>
            <a:r>
              <a:rPr lang="nb-NO" dirty="0"/>
              <a:t>**overskudd, stolthet, tilfredshet, kontroll, mestring, håp, selvtillit,</a:t>
            </a:r>
            <a:r>
              <a:rPr lang="nb-NO" baseline="0" dirty="0"/>
              <a:t> selvfølelse</a:t>
            </a:r>
            <a:endParaRPr lang="nb-NO" dirty="0"/>
          </a:p>
          <a:p>
            <a:endParaRPr lang="nb-NO" dirty="0"/>
          </a:p>
        </p:txBody>
      </p:sp>
      <p:sp>
        <p:nvSpPr>
          <p:cNvPr id="4" name="Plassholder for lysbildenummer 3"/>
          <p:cNvSpPr>
            <a:spLocks noGrp="1"/>
          </p:cNvSpPr>
          <p:nvPr>
            <p:ph type="sldNum" sz="quarter" idx="10"/>
          </p:nvPr>
        </p:nvSpPr>
        <p:spPr/>
        <p:txBody>
          <a:bodyPr/>
          <a:lstStyle/>
          <a:p>
            <a:fld id="{ED1CB558-9287-4837-BFE7-1A5BEA3F9031}" type="slidenum">
              <a:rPr lang="nb-NO" smtClean="0">
                <a:solidFill>
                  <a:prstClr val="black"/>
                </a:solidFill>
              </a:rPr>
              <a:pPr/>
              <a:t>5</a:t>
            </a:fld>
            <a:endParaRPr lang="nb-NO">
              <a:solidFill>
                <a:prstClr val="black"/>
              </a:solidFill>
            </a:endParaRPr>
          </a:p>
        </p:txBody>
      </p:sp>
    </p:spTree>
    <p:extLst>
      <p:ext uri="{BB962C8B-B14F-4D97-AF65-F5344CB8AC3E}">
        <p14:creationId xmlns:p14="http://schemas.microsoft.com/office/powerpoint/2010/main" val="2484874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ED1CB558-9287-4837-BFE7-1A5BEA3F9031}" type="slidenum">
              <a:rPr lang="nb-NO" smtClean="0">
                <a:solidFill>
                  <a:prstClr val="black"/>
                </a:solidFill>
              </a:rPr>
              <a:pPr/>
              <a:t>6</a:t>
            </a:fld>
            <a:endParaRPr lang="nb-NO">
              <a:solidFill>
                <a:prstClr val="black"/>
              </a:solidFill>
            </a:endParaRPr>
          </a:p>
        </p:txBody>
      </p:sp>
    </p:spTree>
    <p:extLst>
      <p:ext uri="{BB962C8B-B14F-4D97-AF65-F5344CB8AC3E}">
        <p14:creationId xmlns:p14="http://schemas.microsoft.com/office/powerpoint/2010/main" val="16875814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nb-NO"/>
              <a:t>Klikk for å redigere tittelstil</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endParaRPr lang="en-US" dirty="0"/>
          </a:p>
        </p:txBody>
      </p:sp>
      <p:sp>
        <p:nvSpPr>
          <p:cNvPr id="4" name="Date Placeholder 3"/>
          <p:cNvSpPr>
            <a:spLocks noGrp="1"/>
          </p:cNvSpPr>
          <p:nvPr>
            <p:ph type="dt" sz="half" idx="10"/>
          </p:nvPr>
        </p:nvSpPr>
        <p:spPr/>
        <p:txBody>
          <a:bodyPr/>
          <a:lstStyle/>
          <a:p>
            <a:fld id="{A8D6E10A-0899-4F8C-9389-33069ADD3ECF}" type="datetimeFigureOut">
              <a:rPr lang="nb-NO" smtClean="0"/>
              <a:t>10.05.2018</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C8522CBA-8CD5-4B50-A91F-3DF2338BC159}" type="slidenum">
              <a:rPr lang="nb-NO" smtClean="0"/>
              <a:t>‹#›</a:t>
            </a:fld>
            <a:endParaRPr lang="nb-NO"/>
          </a:p>
        </p:txBody>
      </p:sp>
    </p:spTree>
    <p:extLst>
      <p:ext uri="{BB962C8B-B14F-4D97-AF65-F5344CB8AC3E}">
        <p14:creationId xmlns:p14="http://schemas.microsoft.com/office/powerpoint/2010/main" val="37837430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Vertical Text Placeholder 2"/>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A8D6E10A-0899-4F8C-9389-33069ADD3ECF}" type="datetimeFigureOut">
              <a:rPr lang="nb-NO" smtClean="0"/>
              <a:t>10.05.2018</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C8522CBA-8CD5-4B50-A91F-3DF2338BC159}" type="slidenum">
              <a:rPr lang="nb-NO" smtClean="0"/>
              <a:t>‹#›</a:t>
            </a:fld>
            <a:endParaRPr lang="nb-NO"/>
          </a:p>
        </p:txBody>
      </p:sp>
    </p:spTree>
    <p:extLst>
      <p:ext uri="{BB962C8B-B14F-4D97-AF65-F5344CB8AC3E}">
        <p14:creationId xmlns:p14="http://schemas.microsoft.com/office/powerpoint/2010/main" val="9237078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nb-NO"/>
              <a:t>Klikk for å redigere tittelstil</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A8D6E10A-0899-4F8C-9389-33069ADD3ECF}" type="datetimeFigureOut">
              <a:rPr lang="nb-NO" smtClean="0"/>
              <a:t>10.05.2018</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C8522CBA-8CD5-4B50-A91F-3DF2338BC159}" type="slidenum">
              <a:rPr lang="nb-NO" smtClean="0"/>
              <a:t>‹#›</a:t>
            </a:fld>
            <a:endParaRPr lang="nb-NO"/>
          </a:p>
        </p:txBody>
      </p:sp>
    </p:spTree>
    <p:extLst>
      <p:ext uri="{BB962C8B-B14F-4D97-AF65-F5344CB8AC3E}">
        <p14:creationId xmlns:p14="http://schemas.microsoft.com/office/powerpoint/2010/main" val="4251709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Content Placeholder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A8D6E10A-0899-4F8C-9389-33069ADD3ECF}" type="datetimeFigureOut">
              <a:rPr lang="nb-NO" smtClean="0"/>
              <a:t>10.05.2018</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C8522CBA-8CD5-4B50-A91F-3DF2338BC159}" type="slidenum">
              <a:rPr lang="nb-NO" smtClean="0"/>
              <a:t>‹#›</a:t>
            </a:fld>
            <a:endParaRPr lang="nb-NO"/>
          </a:p>
        </p:txBody>
      </p:sp>
    </p:spTree>
    <p:extLst>
      <p:ext uri="{BB962C8B-B14F-4D97-AF65-F5344CB8AC3E}">
        <p14:creationId xmlns:p14="http://schemas.microsoft.com/office/powerpoint/2010/main" val="20858074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nb-NO"/>
              <a:t>Klikk for å redigere tittelstil</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Klikk for å redigere tekststiler i malen</a:t>
            </a:r>
          </a:p>
        </p:txBody>
      </p:sp>
      <p:sp>
        <p:nvSpPr>
          <p:cNvPr id="4" name="Date Placeholder 3"/>
          <p:cNvSpPr>
            <a:spLocks noGrp="1"/>
          </p:cNvSpPr>
          <p:nvPr>
            <p:ph type="dt" sz="half" idx="10"/>
          </p:nvPr>
        </p:nvSpPr>
        <p:spPr/>
        <p:txBody>
          <a:bodyPr/>
          <a:lstStyle/>
          <a:p>
            <a:fld id="{A8D6E10A-0899-4F8C-9389-33069ADD3ECF}" type="datetimeFigureOut">
              <a:rPr lang="nb-NO" smtClean="0"/>
              <a:t>10.05.2018</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C8522CBA-8CD5-4B50-A91F-3DF2338BC159}" type="slidenum">
              <a:rPr lang="nb-NO" smtClean="0"/>
              <a:t>‹#›</a:t>
            </a:fld>
            <a:endParaRPr lang="nb-NO"/>
          </a:p>
        </p:txBody>
      </p:sp>
    </p:spTree>
    <p:extLst>
      <p:ext uri="{BB962C8B-B14F-4D97-AF65-F5344CB8AC3E}">
        <p14:creationId xmlns:p14="http://schemas.microsoft.com/office/powerpoint/2010/main" val="11904868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5" name="Date Placeholder 4"/>
          <p:cNvSpPr>
            <a:spLocks noGrp="1"/>
          </p:cNvSpPr>
          <p:nvPr>
            <p:ph type="dt" sz="half" idx="10"/>
          </p:nvPr>
        </p:nvSpPr>
        <p:spPr/>
        <p:txBody>
          <a:bodyPr/>
          <a:lstStyle/>
          <a:p>
            <a:fld id="{A8D6E10A-0899-4F8C-9389-33069ADD3ECF}" type="datetimeFigureOut">
              <a:rPr lang="nb-NO" smtClean="0"/>
              <a:t>10.05.2018</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C8522CBA-8CD5-4B50-A91F-3DF2338BC159}" type="slidenum">
              <a:rPr lang="nb-NO" smtClean="0"/>
              <a:t>‹#›</a:t>
            </a:fld>
            <a:endParaRPr lang="nb-NO"/>
          </a:p>
        </p:txBody>
      </p:sp>
    </p:spTree>
    <p:extLst>
      <p:ext uri="{BB962C8B-B14F-4D97-AF65-F5344CB8AC3E}">
        <p14:creationId xmlns:p14="http://schemas.microsoft.com/office/powerpoint/2010/main" val="16958941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nb-NO"/>
              <a:t>Klikk for å redigere tittelstil</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Content Placeholder 3"/>
          <p:cNvSpPr>
            <a:spLocks noGrp="1"/>
          </p:cNvSpPr>
          <p:nvPr>
            <p:ph sz="half" idx="2"/>
          </p:nvPr>
        </p:nvSpPr>
        <p:spPr>
          <a:xfrm>
            <a:off x="629842" y="2505075"/>
            <a:ext cx="3868340"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Content Placeholder 5"/>
          <p:cNvSpPr>
            <a:spLocks noGrp="1"/>
          </p:cNvSpPr>
          <p:nvPr>
            <p:ph sz="quarter" idx="4"/>
          </p:nvPr>
        </p:nvSpPr>
        <p:spPr>
          <a:xfrm>
            <a:off x="4629150" y="2505075"/>
            <a:ext cx="3887391"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7" name="Date Placeholder 6"/>
          <p:cNvSpPr>
            <a:spLocks noGrp="1"/>
          </p:cNvSpPr>
          <p:nvPr>
            <p:ph type="dt" sz="half" idx="10"/>
          </p:nvPr>
        </p:nvSpPr>
        <p:spPr/>
        <p:txBody>
          <a:bodyPr/>
          <a:lstStyle/>
          <a:p>
            <a:fld id="{A8D6E10A-0899-4F8C-9389-33069ADD3ECF}" type="datetimeFigureOut">
              <a:rPr lang="nb-NO" smtClean="0"/>
              <a:t>10.05.2018</a:t>
            </a:fld>
            <a:endParaRPr lang="nb-NO"/>
          </a:p>
        </p:txBody>
      </p:sp>
      <p:sp>
        <p:nvSpPr>
          <p:cNvPr id="8" name="Footer Placeholder 7"/>
          <p:cNvSpPr>
            <a:spLocks noGrp="1"/>
          </p:cNvSpPr>
          <p:nvPr>
            <p:ph type="ftr" sz="quarter" idx="11"/>
          </p:nvPr>
        </p:nvSpPr>
        <p:spPr/>
        <p:txBody>
          <a:bodyPr/>
          <a:lstStyle/>
          <a:p>
            <a:endParaRPr lang="nb-NO"/>
          </a:p>
        </p:txBody>
      </p:sp>
      <p:sp>
        <p:nvSpPr>
          <p:cNvPr id="9" name="Slide Number Placeholder 8"/>
          <p:cNvSpPr>
            <a:spLocks noGrp="1"/>
          </p:cNvSpPr>
          <p:nvPr>
            <p:ph type="sldNum" sz="quarter" idx="12"/>
          </p:nvPr>
        </p:nvSpPr>
        <p:spPr/>
        <p:txBody>
          <a:bodyPr/>
          <a:lstStyle/>
          <a:p>
            <a:fld id="{C8522CBA-8CD5-4B50-A91F-3DF2338BC159}" type="slidenum">
              <a:rPr lang="nb-NO" smtClean="0"/>
              <a:t>‹#›</a:t>
            </a:fld>
            <a:endParaRPr lang="nb-NO"/>
          </a:p>
        </p:txBody>
      </p:sp>
    </p:spTree>
    <p:extLst>
      <p:ext uri="{BB962C8B-B14F-4D97-AF65-F5344CB8AC3E}">
        <p14:creationId xmlns:p14="http://schemas.microsoft.com/office/powerpoint/2010/main" val="21629099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Date Placeholder 2"/>
          <p:cNvSpPr>
            <a:spLocks noGrp="1"/>
          </p:cNvSpPr>
          <p:nvPr>
            <p:ph type="dt" sz="half" idx="10"/>
          </p:nvPr>
        </p:nvSpPr>
        <p:spPr/>
        <p:txBody>
          <a:bodyPr/>
          <a:lstStyle/>
          <a:p>
            <a:fld id="{A8D6E10A-0899-4F8C-9389-33069ADD3ECF}" type="datetimeFigureOut">
              <a:rPr lang="nb-NO" smtClean="0"/>
              <a:t>10.05.2018</a:t>
            </a:fld>
            <a:endParaRPr lang="nb-NO"/>
          </a:p>
        </p:txBody>
      </p:sp>
      <p:sp>
        <p:nvSpPr>
          <p:cNvPr id="4" name="Footer Placeholder 3"/>
          <p:cNvSpPr>
            <a:spLocks noGrp="1"/>
          </p:cNvSpPr>
          <p:nvPr>
            <p:ph type="ftr" sz="quarter" idx="11"/>
          </p:nvPr>
        </p:nvSpPr>
        <p:spPr/>
        <p:txBody>
          <a:bodyPr/>
          <a:lstStyle/>
          <a:p>
            <a:endParaRPr lang="nb-NO"/>
          </a:p>
        </p:txBody>
      </p:sp>
      <p:sp>
        <p:nvSpPr>
          <p:cNvPr id="5" name="Slide Number Placeholder 4"/>
          <p:cNvSpPr>
            <a:spLocks noGrp="1"/>
          </p:cNvSpPr>
          <p:nvPr>
            <p:ph type="sldNum" sz="quarter" idx="12"/>
          </p:nvPr>
        </p:nvSpPr>
        <p:spPr/>
        <p:txBody>
          <a:bodyPr/>
          <a:lstStyle/>
          <a:p>
            <a:fld id="{C8522CBA-8CD5-4B50-A91F-3DF2338BC159}" type="slidenum">
              <a:rPr lang="nb-NO" smtClean="0"/>
              <a:t>‹#›</a:t>
            </a:fld>
            <a:endParaRPr lang="nb-NO"/>
          </a:p>
        </p:txBody>
      </p:sp>
    </p:spTree>
    <p:extLst>
      <p:ext uri="{BB962C8B-B14F-4D97-AF65-F5344CB8AC3E}">
        <p14:creationId xmlns:p14="http://schemas.microsoft.com/office/powerpoint/2010/main" val="3124483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D6E10A-0899-4F8C-9389-33069ADD3ECF}" type="datetimeFigureOut">
              <a:rPr lang="nb-NO" smtClean="0"/>
              <a:t>10.05.2018</a:t>
            </a:fld>
            <a:endParaRPr lang="nb-NO"/>
          </a:p>
        </p:txBody>
      </p:sp>
      <p:sp>
        <p:nvSpPr>
          <p:cNvPr id="3" name="Footer Placeholder 2"/>
          <p:cNvSpPr>
            <a:spLocks noGrp="1"/>
          </p:cNvSpPr>
          <p:nvPr>
            <p:ph type="ftr" sz="quarter" idx="11"/>
          </p:nvPr>
        </p:nvSpPr>
        <p:spPr/>
        <p:txBody>
          <a:bodyPr/>
          <a:lstStyle/>
          <a:p>
            <a:endParaRPr lang="nb-NO"/>
          </a:p>
        </p:txBody>
      </p:sp>
      <p:sp>
        <p:nvSpPr>
          <p:cNvPr id="4" name="Slide Number Placeholder 3"/>
          <p:cNvSpPr>
            <a:spLocks noGrp="1"/>
          </p:cNvSpPr>
          <p:nvPr>
            <p:ph type="sldNum" sz="quarter" idx="12"/>
          </p:nvPr>
        </p:nvSpPr>
        <p:spPr/>
        <p:txBody>
          <a:bodyPr/>
          <a:lstStyle/>
          <a:p>
            <a:fld id="{C8522CBA-8CD5-4B50-A91F-3DF2338BC159}" type="slidenum">
              <a:rPr lang="nb-NO" smtClean="0"/>
              <a:t>‹#›</a:t>
            </a:fld>
            <a:endParaRPr lang="nb-NO"/>
          </a:p>
        </p:txBody>
      </p:sp>
    </p:spTree>
    <p:extLst>
      <p:ext uri="{BB962C8B-B14F-4D97-AF65-F5344CB8AC3E}">
        <p14:creationId xmlns:p14="http://schemas.microsoft.com/office/powerpoint/2010/main" val="38923062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nb-NO"/>
              <a:t>Klikk for å redigere tittelstil</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Date Placeholder 4"/>
          <p:cNvSpPr>
            <a:spLocks noGrp="1"/>
          </p:cNvSpPr>
          <p:nvPr>
            <p:ph type="dt" sz="half" idx="10"/>
          </p:nvPr>
        </p:nvSpPr>
        <p:spPr/>
        <p:txBody>
          <a:bodyPr/>
          <a:lstStyle/>
          <a:p>
            <a:fld id="{A8D6E10A-0899-4F8C-9389-33069ADD3ECF}" type="datetimeFigureOut">
              <a:rPr lang="nb-NO" smtClean="0"/>
              <a:t>10.05.2018</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C8522CBA-8CD5-4B50-A91F-3DF2338BC159}" type="slidenum">
              <a:rPr lang="nb-NO" smtClean="0"/>
              <a:t>‹#›</a:t>
            </a:fld>
            <a:endParaRPr lang="nb-NO"/>
          </a:p>
        </p:txBody>
      </p:sp>
    </p:spTree>
    <p:extLst>
      <p:ext uri="{BB962C8B-B14F-4D97-AF65-F5344CB8AC3E}">
        <p14:creationId xmlns:p14="http://schemas.microsoft.com/office/powerpoint/2010/main" val="3935678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nb-NO"/>
              <a:t>Klikk for å redigere tittelstil</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a:t>Klikk ikonet for å legge til et bilde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Date Placeholder 4"/>
          <p:cNvSpPr>
            <a:spLocks noGrp="1"/>
          </p:cNvSpPr>
          <p:nvPr>
            <p:ph type="dt" sz="half" idx="10"/>
          </p:nvPr>
        </p:nvSpPr>
        <p:spPr/>
        <p:txBody>
          <a:bodyPr/>
          <a:lstStyle/>
          <a:p>
            <a:fld id="{A8D6E10A-0899-4F8C-9389-33069ADD3ECF}" type="datetimeFigureOut">
              <a:rPr lang="nb-NO" smtClean="0"/>
              <a:t>10.05.2018</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C8522CBA-8CD5-4B50-A91F-3DF2338BC159}" type="slidenum">
              <a:rPr lang="nb-NO" smtClean="0"/>
              <a:t>‹#›</a:t>
            </a:fld>
            <a:endParaRPr lang="nb-NO"/>
          </a:p>
        </p:txBody>
      </p:sp>
    </p:spTree>
    <p:extLst>
      <p:ext uri="{BB962C8B-B14F-4D97-AF65-F5344CB8AC3E}">
        <p14:creationId xmlns:p14="http://schemas.microsoft.com/office/powerpoint/2010/main" val="8839655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nb-NO"/>
              <a:t>Klikk for å redigere tittelstil</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D6E10A-0899-4F8C-9389-33069ADD3ECF}" type="datetimeFigureOut">
              <a:rPr lang="nb-NO" smtClean="0"/>
              <a:t>10.05.2018</a:t>
            </a:fld>
            <a:endParaRPr lang="nb-NO"/>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522CBA-8CD5-4B50-A91F-3DF2338BC159}" type="slidenum">
              <a:rPr lang="nb-NO" smtClean="0"/>
              <a:t>‹#›</a:t>
            </a:fld>
            <a:endParaRPr lang="nb-NO"/>
          </a:p>
        </p:txBody>
      </p:sp>
    </p:spTree>
    <p:extLst>
      <p:ext uri="{BB962C8B-B14F-4D97-AF65-F5344CB8AC3E}">
        <p14:creationId xmlns:p14="http://schemas.microsoft.com/office/powerpoint/2010/main" val="3282851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Sylinder 2"/>
          <p:cNvSpPr txBox="1"/>
          <p:nvPr/>
        </p:nvSpPr>
        <p:spPr>
          <a:xfrm>
            <a:off x="540914" y="1840155"/>
            <a:ext cx="7868990" cy="2554545"/>
          </a:xfrm>
          <a:prstGeom prst="rect">
            <a:avLst/>
          </a:prstGeom>
          <a:noFill/>
        </p:spPr>
        <p:txBody>
          <a:bodyPr wrap="square" rtlCol="0">
            <a:spAutoFit/>
          </a:bodyPr>
          <a:lstStyle/>
          <a:p>
            <a:pPr algn="ctr"/>
            <a:r>
              <a:rPr lang="nb-NO" sz="3200" dirty="0">
                <a:latin typeface="Times New Roman" panose="02020603050405020304" pitchFamily="18" charset="0"/>
                <a:cs typeface="Times New Roman" panose="02020603050405020304" pitchFamily="18" charset="0"/>
              </a:rPr>
              <a:t>Norsk Forening for Kognitiv Terapi</a:t>
            </a:r>
          </a:p>
          <a:p>
            <a:pPr algn="ctr"/>
            <a:endParaRPr lang="nb-NO" sz="3200" dirty="0">
              <a:latin typeface="Times New Roman" panose="02020603050405020304" pitchFamily="18" charset="0"/>
              <a:cs typeface="Times New Roman" panose="02020603050405020304" pitchFamily="18" charset="0"/>
            </a:endParaRPr>
          </a:p>
          <a:p>
            <a:pPr algn="ctr"/>
            <a:r>
              <a:rPr lang="nb-NO" sz="3200" dirty="0">
                <a:latin typeface="Times New Roman" panose="02020603050405020304" pitchFamily="18" charset="0"/>
                <a:cs typeface="Times New Roman" panose="02020603050405020304" pitchFamily="18" charset="0"/>
              </a:rPr>
              <a:t>Ferdighetstrening</a:t>
            </a:r>
          </a:p>
          <a:p>
            <a:pPr algn="ctr"/>
            <a:endParaRPr lang="nb-NO" sz="3200" dirty="0">
              <a:latin typeface="Times New Roman" panose="02020603050405020304" pitchFamily="18" charset="0"/>
              <a:cs typeface="Times New Roman" panose="02020603050405020304" pitchFamily="18" charset="0"/>
            </a:endParaRPr>
          </a:p>
          <a:p>
            <a:pPr algn="ctr"/>
            <a:r>
              <a:rPr lang="nb-NO" sz="3200" dirty="0">
                <a:latin typeface="Times New Roman" panose="02020603050405020304" pitchFamily="18" charset="0"/>
                <a:cs typeface="Times New Roman" panose="02020603050405020304" pitchFamily="18" charset="0"/>
              </a:rPr>
              <a:t>Depresjon – depressiv unnvikelse</a:t>
            </a:r>
          </a:p>
        </p:txBody>
      </p:sp>
    </p:spTree>
    <p:extLst>
      <p:ext uri="{BB962C8B-B14F-4D97-AF65-F5344CB8AC3E}">
        <p14:creationId xmlns:p14="http://schemas.microsoft.com/office/powerpoint/2010/main" val="13248006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title"/>
          </p:nvPr>
        </p:nvSpPr>
        <p:spPr>
          <a:xfrm>
            <a:off x="628650" y="365127"/>
            <a:ext cx="7886700" cy="1092612"/>
          </a:xfrm>
        </p:spPr>
        <p:txBody>
          <a:bodyPr>
            <a:normAutofit/>
          </a:bodyPr>
          <a:lstStyle/>
          <a:p>
            <a:pPr algn="ctr"/>
            <a:r>
              <a:rPr lang="nb-NO" sz="3600" dirty="0">
                <a:latin typeface="Times New Roman" panose="02020603050405020304" pitchFamily="18" charset="0"/>
                <a:cs typeface="Times New Roman" panose="02020603050405020304" pitchFamily="18" charset="0"/>
              </a:rPr>
              <a:t>Depressiv unnvikelse</a:t>
            </a:r>
          </a:p>
        </p:txBody>
      </p:sp>
      <p:sp>
        <p:nvSpPr>
          <p:cNvPr id="5" name="Plassholder for innhold 4"/>
          <p:cNvSpPr>
            <a:spLocks noGrp="1"/>
          </p:cNvSpPr>
          <p:nvPr>
            <p:ph idx="1"/>
          </p:nvPr>
        </p:nvSpPr>
        <p:spPr>
          <a:xfrm>
            <a:off x="128588" y="1457740"/>
            <a:ext cx="8672512" cy="5168348"/>
          </a:xfrm>
        </p:spPr>
        <p:txBody>
          <a:bodyPr>
            <a:normAutofit fontScale="77500" lnSpcReduction="20000"/>
          </a:bodyPr>
          <a:lstStyle/>
          <a:p>
            <a:pPr marL="514350" lvl="0" indent="-514350">
              <a:lnSpc>
                <a:spcPct val="100000"/>
              </a:lnSpc>
              <a:spcBef>
                <a:spcPts val="600"/>
              </a:spcBef>
              <a:buFont typeface="+mj-lt"/>
              <a:buAutoNum type="arabicPeriod"/>
            </a:pPr>
            <a:r>
              <a:rPr lang="nb-NO" sz="3100" dirty="0">
                <a:solidFill>
                  <a:prstClr val="black"/>
                </a:solidFill>
                <a:latin typeface="Times New Roman" panose="02020603050405020304" pitchFamily="18" charset="0"/>
                <a:ea typeface="Times New Roman" panose="02020603050405020304" pitchFamily="18" charset="0"/>
              </a:rPr>
              <a:t>Gå gjennom «Arne» og drøft med naboen hvordan depresjonen kan komme til uttrykk. Gjør så det samme med «Elisabeth»</a:t>
            </a:r>
          </a:p>
          <a:p>
            <a:pPr marL="514350" lvl="0" indent="-514350">
              <a:lnSpc>
                <a:spcPct val="100000"/>
              </a:lnSpc>
              <a:spcBef>
                <a:spcPts val="600"/>
              </a:spcBef>
              <a:buFont typeface="+mj-lt"/>
              <a:buAutoNum type="arabicPeriod"/>
            </a:pPr>
            <a:r>
              <a:rPr lang="nb-NO" sz="3100" dirty="0">
                <a:solidFill>
                  <a:prstClr val="black"/>
                </a:solidFill>
                <a:latin typeface="Times New Roman" panose="02020603050405020304" pitchFamily="18" charset="0"/>
                <a:ea typeface="Times New Roman" panose="02020603050405020304" pitchFamily="18" charset="0"/>
              </a:rPr>
              <a:t>Innled med at man kan bruke tankene for å få det bedre, men at aktivitet også hjelper på depresjon. Drøft aktiviteter og gjøremål som pasienten tidligere har hatt glede av, opplevd som meningsfulle, gitt lindring eller som tynger så lenge man utsetter. Bli enig med pasienten om en positiv eller meningsfull aktivitet/gjøremål som det hadde vært bra å gjøre</a:t>
            </a:r>
          </a:p>
          <a:p>
            <a:pPr marL="514350" lvl="0" indent="-514350">
              <a:lnSpc>
                <a:spcPct val="100000"/>
              </a:lnSpc>
              <a:spcBef>
                <a:spcPts val="600"/>
              </a:spcBef>
              <a:buFont typeface="+mj-lt"/>
              <a:buAutoNum type="arabicPeriod"/>
            </a:pPr>
            <a:r>
              <a:rPr lang="nb-NO" sz="3100" dirty="0" smtClean="0">
                <a:latin typeface="Times New Roman" panose="02020603050405020304" pitchFamily="18" charset="0"/>
                <a:ea typeface="Times New Roman" panose="02020603050405020304" pitchFamily="18" charset="0"/>
              </a:rPr>
              <a:t>Intervjue pasienten </a:t>
            </a:r>
            <a:r>
              <a:rPr lang="nb-NO" sz="3100" dirty="0">
                <a:latin typeface="Times New Roman" panose="02020603050405020304" pitchFamily="18" charset="0"/>
                <a:ea typeface="Times New Roman" panose="02020603050405020304" pitchFamily="18" charset="0"/>
              </a:rPr>
              <a:t>for å identifisere negative automatiske tanker som kommer i forkant av aktiviteten. Undersøk konsekvensene av tankene: </a:t>
            </a:r>
          </a:p>
          <a:p>
            <a:pPr marL="800100" lvl="1" indent="-342900">
              <a:lnSpc>
                <a:spcPct val="120000"/>
              </a:lnSpc>
              <a:spcBef>
                <a:spcPts val="0"/>
              </a:spcBef>
              <a:buFont typeface="Symbol" panose="05050102010706020507" pitchFamily="18" charset="2"/>
              <a:buChar char=""/>
              <a:tabLst>
                <a:tab pos="228600" algn="l"/>
              </a:tabLst>
            </a:pPr>
            <a:r>
              <a:rPr lang="nb-NO" sz="2800" dirty="0">
                <a:latin typeface="Times New Roman" panose="02020603050405020304" pitchFamily="18" charset="0"/>
                <a:ea typeface="Times New Roman" panose="02020603050405020304" pitchFamily="18" charset="0"/>
              </a:rPr>
              <a:t>Følelser, </a:t>
            </a:r>
            <a:r>
              <a:rPr lang="nb-NO" sz="2800" dirty="0" smtClean="0">
                <a:latin typeface="Times New Roman" panose="02020603050405020304" pitchFamily="18" charset="0"/>
                <a:ea typeface="Times New Roman" panose="02020603050405020304" pitchFamily="18" charset="0"/>
              </a:rPr>
              <a:t>kroppstilstand, motivasjon, selvtillit, </a:t>
            </a:r>
            <a:r>
              <a:rPr lang="nb-NO" sz="2800" dirty="0">
                <a:latin typeface="Times New Roman" panose="02020603050405020304" pitchFamily="18" charset="0"/>
                <a:ea typeface="Times New Roman" panose="02020603050405020304" pitchFamily="18" charset="0"/>
              </a:rPr>
              <a:t>men særlig atferd/handlinger</a:t>
            </a:r>
          </a:p>
          <a:p>
            <a:pPr marL="457200" lvl="1" indent="0">
              <a:lnSpc>
                <a:spcPct val="120000"/>
              </a:lnSpc>
              <a:spcBef>
                <a:spcPts val="0"/>
              </a:spcBef>
              <a:buNone/>
              <a:tabLst>
                <a:tab pos="228600" algn="l"/>
              </a:tabLst>
            </a:pPr>
            <a:r>
              <a:rPr lang="nb-NO" sz="3100" dirty="0">
                <a:solidFill>
                  <a:prstClr val="black"/>
                </a:solidFill>
                <a:latin typeface="Times New Roman" panose="02020603050405020304" pitchFamily="18" charset="0"/>
                <a:ea typeface="Times New Roman" panose="02020603050405020304" pitchFamily="18" charset="0"/>
              </a:rPr>
              <a:t>Presentere sammenhengene i et ABC-skjema</a:t>
            </a:r>
          </a:p>
        </p:txBody>
      </p:sp>
    </p:spTree>
    <p:extLst>
      <p:ext uri="{BB962C8B-B14F-4D97-AF65-F5344CB8AC3E}">
        <p14:creationId xmlns:p14="http://schemas.microsoft.com/office/powerpoint/2010/main" val="16478603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628650" y="365127"/>
            <a:ext cx="7886700" cy="884554"/>
          </a:xfrm>
        </p:spPr>
        <p:txBody>
          <a:bodyPr/>
          <a:lstStyle/>
          <a:p>
            <a:pPr algn="ctr"/>
            <a:r>
              <a:rPr lang="nb-NO" sz="3600" dirty="0">
                <a:latin typeface="Times New Roman" panose="02020603050405020304" pitchFamily="18" charset="0"/>
                <a:cs typeface="Times New Roman" panose="02020603050405020304" pitchFamily="18" charset="0"/>
              </a:rPr>
              <a:t>Depressiv unnvikelse</a:t>
            </a:r>
            <a:endParaRPr lang="nb-NO" sz="3600" b="0" dirty="0">
              <a:latin typeface="Times New Roman" panose="02020603050405020304" pitchFamily="18" charset="0"/>
              <a:cs typeface="Times New Roman" panose="02020603050405020304" pitchFamily="18" charset="0"/>
            </a:endParaRPr>
          </a:p>
        </p:txBody>
      </p:sp>
      <p:sp>
        <p:nvSpPr>
          <p:cNvPr id="3" name="Plassholder for innhold 2"/>
          <p:cNvSpPr>
            <a:spLocks noGrp="1"/>
          </p:cNvSpPr>
          <p:nvPr>
            <p:ph idx="1"/>
          </p:nvPr>
        </p:nvSpPr>
        <p:spPr>
          <a:xfrm>
            <a:off x="628650" y="1249682"/>
            <a:ext cx="7886700" cy="5364478"/>
          </a:xfrm>
        </p:spPr>
        <p:txBody>
          <a:bodyPr>
            <a:normAutofit/>
          </a:bodyPr>
          <a:lstStyle/>
          <a:p>
            <a:pPr marL="514350" indent="-514350">
              <a:buFont typeface="+mj-lt"/>
              <a:buAutoNum type="arabicPeriod" startAt="4"/>
            </a:pPr>
            <a:r>
              <a:rPr lang="nb-NO" dirty="0">
                <a:latin typeface="Times New Roman" panose="02020603050405020304" pitchFamily="18" charset="0"/>
                <a:cs typeface="Times New Roman" panose="02020603050405020304" pitchFamily="18" charset="0"/>
              </a:rPr>
              <a:t>Utforsk om pasienten har et mentalt katastrofebilde eller -scenario av hva som kan komme til å skje. Forsøk å utforske forestillingene til ytterste konsekvens eller </a:t>
            </a:r>
            <a:r>
              <a:rPr lang="nb-NO" dirty="0" smtClean="0">
                <a:latin typeface="Times New Roman" panose="02020603050405020304" pitchFamily="18" charset="0"/>
                <a:cs typeface="Times New Roman" panose="02020603050405020304" pitchFamily="18" charset="0"/>
              </a:rPr>
              <a:t>sluttscene</a:t>
            </a:r>
            <a:endParaRPr lang="nb-NO" dirty="0">
              <a:latin typeface="Times New Roman" panose="02020603050405020304" pitchFamily="18" charset="0"/>
              <a:cs typeface="Times New Roman" panose="02020603050405020304" pitchFamily="18" charset="0"/>
            </a:endParaRPr>
          </a:p>
          <a:p>
            <a:pPr marL="514350" indent="-514350">
              <a:buFont typeface="+mj-lt"/>
              <a:buAutoNum type="arabicPeriod" startAt="4"/>
            </a:pPr>
            <a:r>
              <a:rPr lang="nb-NO" dirty="0">
                <a:latin typeface="Times New Roman" panose="02020603050405020304" pitchFamily="18" charset="0"/>
                <a:cs typeface="Times New Roman" panose="02020603050405020304" pitchFamily="18" charset="0"/>
              </a:rPr>
              <a:t>Drøft gyldigheten og realismen av tankene, i situasjonen og når man har det bedre. Drøft nytten av tankene og </a:t>
            </a:r>
            <a:r>
              <a:rPr lang="nb-NO" dirty="0" smtClean="0">
                <a:latin typeface="Times New Roman" panose="02020603050405020304" pitchFamily="18" charset="0"/>
                <a:cs typeface="Times New Roman" panose="02020603050405020304" pitchFamily="18" charset="0"/>
              </a:rPr>
              <a:t>intervjue </a:t>
            </a:r>
            <a:r>
              <a:rPr lang="nb-NO" dirty="0">
                <a:latin typeface="Times New Roman" panose="02020603050405020304" pitchFamily="18" charset="0"/>
                <a:cs typeface="Times New Roman" panose="02020603050405020304" pitchFamily="18" charset="0"/>
              </a:rPr>
              <a:t>pasienten slik at alternative tanker kommer fram. Utvid ABC med DE </a:t>
            </a:r>
          </a:p>
          <a:p>
            <a:pPr marL="514350" indent="-514350">
              <a:buFont typeface="+mj-lt"/>
              <a:buAutoNum type="arabicPeriod" startAt="4"/>
            </a:pPr>
            <a:r>
              <a:rPr lang="nb-NO" dirty="0">
                <a:solidFill>
                  <a:prstClr val="black"/>
                </a:solidFill>
                <a:latin typeface="Times New Roman" panose="02020603050405020304" pitchFamily="18" charset="0"/>
                <a:cs typeface="Times New Roman" panose="02020603050405020304" pitchFamily="18" charset="0"/>
              </a:rPr>
              <a:t>Avtal en egnet hjemmeoppgave og undersøk pasientens innstilling og forpliktelse til å gjennomføre den</a:t>
            </a:r>
          </a:p>
          <a:p>
            <a:endParaRPr lang="nb-NO"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74711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Plassholder for lysbildenummer 3"/>
          <p:cNvSpPr>
            <a:spLocks noGrp="1"/>
          </p:cNvSpPr>
          <p:nvPr>
            <p:ph type="sldNum" sz="quarter" idx="12"/>
          </p:nvPr>
        </p:nvSpPr>
        <p:spPr>
          <a:noFill/>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135BEF75-6CDC-43CB-8701-B47C2CC2A8A3}" type="slidenum">
              <a:rPr lang="nb-NO" altLang="nb-NO" sz="1400" b="0" smtClean="0">
                <a:solidFill>
                  <a:srgbClr val="000000"/>
                </a:solidFill>
                <a:latin typeface="Times New Roman" panose="02020603050405020304" pitchFamily="18" charset="0"/>
              </a:rPr>
              <a:pPr>
                <a:spcBef>
                  <a:spcPct val="0"/>
                </a:spcBef>
                <a:buFontTx/>
                <a:buNone/>
              </a:pPr>
              <a:t>4</a:t>
            </a:fld>
            <a:endParaRPr lang="nb-NO" altLang="nb-NO" sz="1400" b="0">
              <a:solidFill>
                <a:srgbClr val="000000"/>
              </a:solidFill>
              <a:latin typeface="Times New Roman" panose="02020603050405020304" pitchFamily="18" charset="0"/>
            </a:endParaRPr>
          </a:p>
        </p:txBody>
      </p:sp>
      <p:graphicFrame>
        <p:nvGraphicFramePr>
          <p:cNvPr id="29723" name="Group 27"/>
          <p:cNvGraphicFramePr>
            <a:graphicFrameLocks noGrp="1"/>
          </p:cNvGraphicFramePr>
          <p:nvPr>
            <p:extLst>
              <p:ext uri="{D42A27DB-BD31-4B8C-83A1-F6EECF244321}">
                <p14:modId xmlns:p14="http://schemas.microsoft.com/office/powerpoint/2010/main" val="165389864"/>
              </p:ext>
            </p:extLst>
          </p:nvPr>
        </p:nvGraphicFramePr>
        <p:xfrm>
          <a:off x="539750" y="765175"/>
          <a:ext cx="8147050" cy="4956233"/>
        </p:xfrm>
        <a:graphic>
          <a:graphicData uri="http://schemas.openxmlformats.org/drawingml/2006/table">
            <a:tbl>
              <a:tblPr/>
              <a:tblGrid>
                <a:gridCol w="1499902">
                  <a:extLst>
                    <a:ext uri="{9D8B030D-6E8A-4147-A177-3AD203B41FA5}">
                      <a16:colId xmlns="" xmlns:a16="http://schemas.microsoft.com/office/drawing/2014/main" val="20000"/>
                    </a:ext>
                  </a:extLst>
                </a:gridCol>
                <a:gridCol w="1859122">
                  <a:extLst>
                    <a:ext uri="{9D8B030D-6E8A-4147-A177-3AD203B41FA5}">
                      <a16:colId xmlns="" xmlns:a16="http://schemas.microsoft.com/office/drawing/2014/main" val="20001"/>
                    </a:ext>
                  </a:extLst>
                </a:gridCol>
                <a:gridCol w="1358104">
                  <a:extLst>
                    <a:ext uri="{9D8B030D-6E8A-4147-A177-3AD203B41FA5}">
                      <a16:colId xmlns="" xmlns:a16="http://schemas.microsoft.com/office/drawing/2014/main" val="20002"/>
                    </a:ext>
                  </a:extLst>
                </a:gridCol>
                <a:gridCol w="2071818">
                  <a:extLst>
                    <a:ext uri="{9D8B030D-6E8A-4147-A177-3AD203B41FA5}">
                      <a16:colId xmlns="" xmlns:a16="http://schemas.microsoft.com/office/drawing/2014/main" val="20003"/>
                    </a:ext>
                  </a:extLst>
                </a:gridCol>
                <a:gridCol w="1358104">
                  <a:extLst>
                    <a:ext uri="{9D8B030D-6E8A-4147-A177-3AD203B41FA5}">
                      <a16:colId xmlns="" xmlns:a16="http://schemas.microsoft.com/office/drawing/2014/main" val="20004"/>
                    </a:ext>
                  </a:extLst>
                </a:gridCol>
              </a:tblGrid>
              <a:tr h="1316636">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nb-NO" altLang="nb-NO" sz="1800" b="0" i="0" u="none" strike="noStrike" cap="none" normalizeH="0" baseline="0" dirty="0">
                          <a:ln>
                            <a:noFill/>
                          </a:ln>
                          <a:solidFill>
                            <a:schemeClr val="tx1"/>
                          </a:solidFill>
                          <a:effectLst/>
                          <a:latin typeface="Times New Roman" panose="02020603050405020304" pitchFamily="18" charset="0"/>
                          <a:cs typeface="Arial" panose="020B0604020202020204" pitchFamily="34" charset="0"/>
                        </a:rPr>
                        <a:t>Indre/ytre trigger</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nb-NO" altLang="nb-NO" sz="1800" b="0" i="0" u="none" strike="noStrike" cap="none" normalizeH="0" baseline="0" dirty="0">
                          <a:ln>
                            <a:noFill/>
                          </a:ln>
                          <a:solidFill>
                            <a:schemeClr val="tx1"/>
                          </a:solidFill>
                          <a:effectLst/>
                          <a:latin typeface="Times New Roman" panose="02020603050405020304" pitchFamily="18" charset="0"/>
                          <a:cs typeface="Arial" panose="020B0604020202020204" pitchFamily="34" charset="0"/>
                        </a:rPr>
                        <a:t>Situasjon</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nb-NO" altLang="nb-NO" sz="1800" b="0" i="0" u="none" strike="noStrike" cap="none" normalizeH="0" baseline="0" dirty="0">
                          <a:ln>
                            <a:noFill/>
                          </a:ln>
                          <a:solidFill>
                            <a:schemeClr val="tx1"/>
                          </a:solidFill>
                          <a:effectLst/>
                          <a:latin typeface="Times New Roman" panose="02020603050405020304" pitchFamily="18" charset="0"/>
                          <a:cs typeface="Arial" panose="020B0604020202020204" pitchFamily="34" charset="0"/>
                        </a:rPr>
                        <a:t>A</a:t>
                      </a:r>
                    </a:p>
                  </a:txBody>
                  <a:tcPr marT="45699" marB="4569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nb-NO" altLang="nb-NO" sz="1800" b="0" i="0" u="none" strike="noStrike" cap="none" normalizeH="0" baseline="0" dirty="0">
                          <a:ln>
                            <a:noFill/>
                          </a:ln>
                          <a:solidFill>
                            <a:srgbClr val="FF0000"/>
                          </a:solidFill>
                          <a:effectLst/>
                          <a:latin typeface="Times New Roman" panose="02020603050405020304" pitchFamily="18" charset="0"/>
                          <a:cs typeface="Arial" panose="020B0604020202020204" pitchFamily="34" charset="0"/>
                        </a:rPr>
                        <a:t>Automatisk</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nb-NO" altLang="nb-NO" sz="1800" b="0" i="0" u="none" strike="noStrike" cap="none" normalizeH="0" baseline="0" dirty="0">
                          <a:ln>
                            <a:noFill/>
                          </a:ln>
                          <a:solidFill>
                            <a:srgbClr val="FF0000"/>
                          </a:solidFill>
                          <a:effectLst/>
                          <a:latin typeface="Times New Roman" panose="02020603050405020304" pitchFamily="18" charset="0"/>
                          <a:cs typeface="Arial" panose="020B0604020202020204" pitchFamily="34" charset="0"/>
                        </a:rPr>
                        <a:t>Tanke</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nb-NO" altLang="nb-NO" sz="1600" b="0" i="0" u="none" strike="noStrike" cap="none" normalizeH="0" baseline="0" dirty="0">
                        <a:ln>
                          <a:noFill/>
                        </a:ln>
                        <a:solidFill>
                          <a:srgbClr val="FF0000"/>
                        </a:solidFill>
                        <a:effectLst/>
                        <a:latin typeface="Times New Roman" panose="02020603050405020304" pitchFamily="18"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nb-NO" altLang="nb-NO" sz="1800" b="0" i="0" u="none" strike="noStrike" cap="none" normalizeH="0" baseline="0" dirty="0">
                          <a:ln>
                            <a:noFill/>
                          </a:ln>
                          <a:solidFill>
                            <a:srgbClr val="FF0000"/>
                          </a:solidFill>
                          <a:effectLst/>
                          <a:latin typeface="Times New Roman" panose="02020603050405020304" pitchFamily="18" charset="0"/>
                          <a:cs typeface="Arial" panose="020B0604020202020204" pitchFamily="34" charset="0"/>
                        </a:rPr>
                        <a:t>B</a:t>
                      </a:r>
                    </a:p>
                  </a:txBody>
                  <a:tcPr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nb-NO" altLang="nb-NO" sz="1800" b="0" i="0" u="none" strike="noStrike" cap="none" normalizeH="0" baseline="0" dirty="0">
                          <a:ln>
                            <a:noFill/>
                          </a:ln>
                          <a:solidFill>
                            <a:schemeClr val="tx1"/>
                          </a:solidFill>
                          <a:effectLst/>
                          <a:latin typeface="Times New Roman" panose="02020603050405020304" pitchFamily="18" charset="0"/>
                          <a:cs typeface="Arial" panose="020B0604020202020204" pitchFamily="34" charset="0"/>
                        </a:rPr>
                        <a:t>Indre tilstand</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nb-NO" altLang="nb-NO" sz="1800" b="0" i="0" u="none" strike="noStrike" cap="none" normalizeH="0" baseline="0" dirty="0">
                          <a:ln>
                            <a:noFill/>
                          </a:ln>
                          <a:solidFill>
                            <a:schemeClr val="tx1"/>
                          </a:solidFill>
                          <a:effectLst/>
                          <a:latin typeface="Times New Roman" panose="02020603050405020304" pitchFamily="18" charset="0"/>
                          <a:cs typeface="Arial" panose="020B0604020202020204" pitchFamily="34" charset="0"/>
                        </a:rPr>
                        <a:t>Handling</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nb-NO" altLang="nb-NO" sz="1800" b="0" i="0" u="none" strike="noStrike" cap="none" normalizeH="0" baseline="0" dirty="0">
                          <a:ln>
                            <a:noFill/>
                          </a:ln>
                          <a:solidFill>
                            <a:schemeClr val="tx1"/>
                          </a:solidFill>
                          <a:effectLst/>
                          <a:latin typeface="Times New Roman" panose="02020603050405020304" pitchFamily="18" charset="0"/>
                          <a:cs typeface="Arial" panose="020B0604020202020204" pitchFamily="34" charset="0"/>
                        </a:rPr>
                        <a:t>C</a:t>
                      </a:r>
                    </a:p>
                  </a:txBody>
                  <a:tcPr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nb-NO" altLang="nb-NO" sz="1800" b="0" i="0" u="none" strike="noStrike" cap="none" normalizeH="0" baseline="0" dirty="0">
                          <a:ln>
                            <a:noFill/>
                          </a:ln>
                          <a:solidFill>
                            <a:srgbClr val="00FF00"/>
                          </a:solidFill>
                          <a:effectLst/>
                          <a:latin typeface="Times New Roman" panose="02020603050405020304" pitchFamily="18" charset="0"/>
                          <a:cs typeface="Arial" panose="020B0604020202020204" pitchFamily="34" charset="0"/>
                        </a:rPr>
                        <a:t>Alternativ tanke</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nb-NO" altLang="nb-NO" sz="1800" b="0" i="0" u="none" strike="noStrike" cap="none" normalizeH="0" baseline="0" dirty="0">
                        <a:ln>
                          <a:noFill/>
                        </a:ln>
                        <a:solidFill>
                          <a:srgbClr val="00FF00"/>
                        </a:solidFill>
                        <a:effectLst/>
                        <a:latin typeface="Times New Roman" panose="02020603050405020304" pitchFamily="18"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nb-NO" altLang="nb-NO" sz="1600" b="0" i="0" u="none" strike="noStrike" cap="none" normalizeH="0" baseline="0" dirty="0">
                        <a:ln>
                          <a:noFill/>
                        </a:ln>
                        <a:solidFill>
                          <a:srgbClr val="00FF00"/>
                        </a:solidFill>
                        <a:effectLst/>
                        <a:latin typeface="Times New Roman" panose="02020603050405020304" pitchFamily="18" charset="0"/>
                        <a:cs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nb-NO" altLang="nb-NO" sz="1800" b="0" i="0" u="none" strike="noStrike" cap="none" normalizeH="0" baseline="0" dirty="0">
                          <a:ln>
                            <a:noFill/>
                          </a:ln>
                          <a:solidFill>
                            <a:srgbClr val="00FF00"/>
                          </a:solidFill>
                          <a:effectLst/>
                          <a:latin typeface="Times New Roman" panose="02020603050405020304" pitchFamily="18" charset="0"/>
                          <a:cs typeface="Arial" panose="020B0604020202020204" pitchFamily="34" charset="0"/>
                        </a:rPr>
                        <a:t>D</a:t>
                      </a:r>
                    </a:p>
                  </a:txBody>
                  <a:tcPr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nb-NO" altLang="nb-NO" sz="1800" b="0" i="0" u="none" strike="noStrike" cap="none" normalizeH="0" baseline="0" dirty="0">
                          <a:ln>
                            <a:noFill/>
                          </a:ln>
                          <a:solidFill>
                            <a:schemeClr val="tx1"/>
                          </a:solidFill>
                          <a:effectLst/>
                          <a:latin typeface="Times New Roman" panose="02020603050405020304" pitchFamily="18" charset="0"/>
                          <a:cs typeface="Arial" panose="020B0604020202020204" pitchFamily="34" charset="0"/>
                        </a:rPr>
                        <a:t>Indre tilstand</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nb-NO" altLang="nb-NO" sz="1800" b="0" i="0" u="none" strike="noStrike" cap="none" normalizeH="0" baseline="0" dirty="0">
                          <a:ln>
                            <a:noFill/>
                          </a:ln>
                          <a:solidFill>
                            <a:schemeClr val="tx1"/>
                          </a:solidFill>
                          <a:effectLst/>
                          <a:latin typeface="Times New Roman" panose="02020603050405020304" pitchFamily="18" charset="0"/>
                          <a:cs typeface="Arial" panose="020B0604020202020204" pitchFamily="34" charset="0"/>
                        </a:rPr>
                        <a:t>Handling</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nb-NO" altLang="nb-NO" sz="1800" b="0" i="0" u="none" strike="noStrike" cap="none" normalizeH="0" baseline="0" dirty="0">
                          <a:ln>
                            <a:noFill/>
                          </a:ln>
                          <a:solidFill>
                            <a:schemeClr val="tx1"/>
                          </a:solidFill>
                          <a:effectLst/>
                          <a:latin typeface="Times New Roman" panose="02020603050405020304" pitchFamily="18" charset="0"/>
                          <a:cs typeface="Arial" panose="020B0604020202020204" pitchFamily="34" charset="0"/>
                        </a:rPr>
                        <a:t>E</a:t>
                      </a:r>
                    </a:p>
                  </a:txBody>
                  <a:tcPr marT="45699" marB="4569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3639539">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nb-NO" altLang="nb-NO" sz="1600" b="0" i="0" u="none" strike="noStrike" cap="none" normalizeH="0" baseline="0" dirty="0">
                        <a:ln>
                          <a:noFill/>
                        </a:ln>
                        <a:solidFill>
                          <a:schemeClr val="tx1"/>
                        </a:solidFill>
                        <a:effectLst/>
                        <a:latin typeface="Times New Roman" panose="02020603050405020304" pitchFamily="18" charset="0"/>
                        <a:cs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nb-NO" altLang="nb-NO" sz="1600" b="0" i="0" u="none" strike="noStrike" cap="none" normalizeH="0" baseline="0" dirty="0">
                        <a:ln>
                          <a:noFill/>
                        </a:ln>
                        <a:solidFill>
                          <a:schemeClr val="tx1"/>
                        </a:solidFill>
                        <a:effectLst/>
                        <a:latin typeface="Times New Roman" panose="02020603050405020304" pitchFamily="18" charset="0"/>
                        <a:cs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nb-NO" altLang="nb-NO" sz="1600" b="0" i="0" u="none" strike="noStrike" cap="none" normalizeH="0" baseline="0" dirty="0">
                        <a:ln>
                          <a:noFill/>
                        </a:ln>
                        <a:solidFill>
                          <a:schemeClr val="tx1"/>
                        </a:solidFill>
                        <a:effectLst/>
                        <a:latin typeface="Times New Roman" panose="02020603050405020304" pitchFamily="18" charset="0"/>
                        <a:cs typeface="Arial" panose="020B0604020202020204" pitchFamily="34" charset="0"/>
                      </a:endParaRPr>
                    </a:p>
                  </a:txBody>
                  <a:tcPr marT="45699" marB="4569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sv-SE" altLang="nb-NO" sz="1600" b="0" i="0" u="none" strike="noStrike" cap="none" normalizeH="0" baseline="0" dirty="0">
                        <a:ln>
                          <a:noFill/>
                        </a:ln>
                        <a:solidFill>
                          <a:srgbClr val="FF0000"/>
                        </a:solidFill>
                        <a:effectLst/>
                        <a:latin typeface="Times New Roman" panose="02020603050405020304" pitchFamily="18" charset="0"/>
                        <a:cs typeface="Arial" panose="020B0604020202020204" pitchFamily="34" charset="0"/>
                      </a:endParaRPr>
                    </a:p>
                  </a:txBody>
                  <a:tcPr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sv-SE" altLang="nb-NO" sz="16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txBody>
                  <a:tcPr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nb-NO" altLang="nb-NO" sz="1600" b="0" i="0" u="none" strike="noStrike" kern="0" cap="none" spc="0" normalizeH="0" baseline="0" noProof="0" dirty="0">
                        <a:ln>
                          <a:noFill/>
                        </a:ln>
                        <a:solidFill>
                          <a:srgbClr val="000000"/>
                        </a:solidFill>
                        <a:effectLst/>
                        <a:uLnTx/>
                        <a:uFillTx/>
                        <a:latin typeface="Times New Roman" panose="02020603050405020304" pitchFamily="18" charset="0"/>
                        <a:ea typeface="+mn-ea"/>
                        <a:cs typeface="+mn-cs"/>
                      </a:endParaRPr>
                    </a:p>
                  </a:txBody>
                  <a:tcPr marT="45699" marB="4569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marL="742950" indent="-285750">
                        <a:spcBef>
                          <a:spcPct val="20000"/>
                        </a:spcBef>
                        <a:defRPr sz="2400">
                          <a:solidFill>
                            <a:schemeClr val="tx1"/>
                          </a:solidFill>
                          <a:latin typeface="Arial" panose="020B0604020202020204" pitchFamily="34" charset="0"/>
                          <a:cs typeface="Arial" panose="020B0604020202020204" pitchFamily="34" charset="0"/>
                        </a:defRPr>
                      </a:lvl2pPr>
                      <a:lvl3pPr marL="1143000" indent="-228600">
                        <a:spcBef>
                          <a:spcPct val="20000"/>
                        </a:spcBef>
                        <a:defRPr sz="2000">
                          <a:solidFill>
                            <a:schemeClr val="tx1"/>
                          </a:solidFill>
                          <a:latin typeface="Arial" panose="020B0604020202020204" pitchFamily="34" charset="0"/>
                          <a:cs typeface="Arial" panose="020B0604020202020204" pitchFamily="34" charset="0"/>
                        </a:defRPr>
                      </a:lvl3pPr>
                      <a:lvl4pPr marL="1600200" indent="-228600">
                        <a:spcBef>
                          <a:spcPct val="20000"/>
                        </a:spcBef>
                        <a:defRPr>
                          <a:solidFill>
                            <a:schemeClr val="tx1"/>
                          </a:solidFill>
                          <a:latin typeface="Arial" panose="020B0604020202020204" pitchFamily="34" charset="0"/>
                          <a:cs typeface="Arial" panose="020B0604020202020204" pitchFamily="34" charset="0"/>
                        </a:defRPr>
                      </a:lvl4pPr>
                      <a:lvl5pPr marL="2057400" indent="-228600">
                        <a:spcBef>
                          <a:spcPct val="20000"/>
                        </a:spcBef>
                        <a:defRPr>
                          <a:solidFill>
                            <a:schemeClr val="tx1"/>
                          </a:solidFill>
                          <a:latin typeface="Arial" panose="020B0604020202020204" pitchFamily="34" charset="0"/>
                          <a:cs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sv-SE" altLang="nb-NO" sz="16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T="45699" marB="4569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bl>
          </a:graphicData>
        </a:graphic>
      </p:graphicFrame>
      <p:sp>
        <p:nvSpPr>
          <p:cNvPr id="283671" name="Text Box 22"/>
          <p:cNvSpPr txBox="1">
            <a:spLocks noChangeArrowheads="1"/>
          </p:cNvSpPr>
          <p:nvPr/>
        </p:nvSpPr>
        <p:spPr bwMode="auto">
          <a:xfrm>
            <a:off x="1619250" y="6350"/>
            <a:ext cx="57594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0" fontAlgn="base" hangingPunct="0">
              <a:spcBef>
                <a:spcPct val="50000"/>
              </a:spcBef>
              <a:spcAft>
                <a:spcPct val="0"/>
              </a:spcAft>
              <a:buFontTx/>
              <a:buNone/>
            </a:pPr>
            <a:r>
              <a:rPr lang="nb-NO" altLang="nb-NO" sz="3600">
                <a:solidFill>
                  <a:srgbClr val="000000"/>
                </a:solidFill>
                <a:latin typeface="Times New Roman" panose="02020603050405020304" pitchFamily="18" charset="0"/>
                <a:cs typeface="Times New Roman" panose="02020603050405020304" pitchFamily="18" charset="0"/>
              </a:rPr>
              <a:t>5 kolonners skjema (ABCDE)</a:t>
            </a:r>
          </a:p>
        </p:txBody>
      </p:sp>
    </p:spTree>
    <p:extLst>
      <p:ext uri="{BB962C8B-B14F-4D97-AF65-F5344CB8AC3E}">
        <p14:creationId xmlns:p14="http://schemas.microsoft.com/office/powerpoint/2010/main" val="31676337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pPr algn="ctr"/>
            <a:r>
              <a:rPr lang="nb-NO" sz="3600" dirty="0">
                <a:solidFill>
                  <a:prstClr val="black"/>
                </a:solidFill>
                <a:latin typeface="Times New Roman" panose="02020603050405020304" pitchFamily="18" charset="0"/>
                <a:cs typeface="Times New Roman" panose="02020603050405020304" pitchFamily="18" charset="0"/>
              </a:rPr>
              <a:t>Depressiv unnvikelse</a:t>
            </a:r>
            <a:endParaRPr lang="nb-NO" dirty="0"/>
          </a:p>
        </p:txBody>
      </p:sp>
      <p:sp>
        <p:nvSpPr>
          <p:cNvPr id="3" name="Plassholder for innhold 2"/>
          <p:cNvSpPr>
            <a:spLocks noGrp="1"/>
          </p:cNvSpPr>
          <p:nvPr>
            <p:ph idx="1"/>
          </p:nvPr>
        </p:nvSpPr>
        <p:spPr/>
        <p:txBody>
          <a:bodyPr>
            <a:normAutofit/>
          </a:bodyPr>
          <a:lstStyle/>
          <a:p>
            <a:pPr marL="514350" indent="-514350">
              <a:buFont typeface="+mj-lt"/>
              <a:buAutoNum type="arabicPeriod" startAt="7"/>
            </a:pPr>
            <a:r>
              <a:rPr lang="nb-NO" dirty="0">
                <a:latin typeface="Times New Roman" panose="02020603050405020304" pitchFamily="18" charset="0"/>
                <a:cs typeface="Times New Roman" panose="02020603050405020304" pitchFamily="18" charset="0"/>
              </a:rPr>
              <a:t>Pasienten gjorde ikke hjemmeoppgaven – Det var som om all tiltak og motivasjon forsvant da det kom til stykket</a:t>
            </a:r>
          </a:p>
          <a:p>
            <a:pPr lvl="1"/>
            <a:r>
              <a:rPr lang="nb-NO" dirty="0">
                <a:latin typeface="Times New Roman" panose="02020603050405020304" pitchFamily="18" charset="0"/>
                <a:cs typeface="Times New Roman" panose="02020603050405020304" pitchFamily="18" charset="0"/>
              </a:rPr>
              <a:t>Utforsk hvordan pasienten har hatt det i tiden </a:t>
            </a:r>
            <a:r>
              <a:rPr lang="nb-NO" u="sng" dirty="0">
                <a:latin typeface="Times New Roman" panose="02020603050405020304" pitchFamily="18" charset="0"/>
                <a:cs typeface="Times New Roman" panose="02020603050405020304" pitchFamily="18" charset="0"/>
              </a:rPr>
              <a:t>etter</a:t>
            </a:r>
            <a:r>
              <a:rPr lang="nb-NO" dirty="0">
                <a:latin typeface="Times New Roman" panose="02020603050405020304" pitchFamily="18" charset="0"/>
                <a:cs typeface="Times New Roman" panose="02020603050405020304" pitchFamily="18" charset="0"/>
              </a:rPr>
              <a:t> at han/hun bestemte seg for å ikke gjøre det som var avtalt*</a:t>
            </a:r>
          </a:p>
          <a:p>
            <a:pPr marL="514350" indent="-514350">
              <a:buFont typeface="+mj-lt"/>
              <a:buAutoNum type="arabicPeriod" startAt="7"/>
            </a:pPr>
            <a:r>
              <a:rPr lang="nb-NO" dirty="0">
                <a:latin typeface="Times New Roman" panose="02020603050405020304" pitchFamily="18" charset="0"/>
                <a:cs typeface="Times New Roman" panose="02020603050405020304" pitchFamily="18" charset="0"/>
              </a:rPr>
              <a:t>Lage en ABC</a:t>
            </a:r>
          </a:p>
          <a:p>
            <a:pPr lvl="1"/>
            <a:r>
              <a:rPr lang="nb-NO" dirty="0">
                <a:latin typeface="Times New Roman" panose="02020603050405020304" pitchFamily="18" charset="0"/>
                <a:cs typeface="Times New Roman" panose="02020603050405020304" pitchFamily="18" charset="0"/>
              </a:rPr>
              <a:t>A – ikke gjort hjemmeoppgaven </a:t>
            </a:r>
          </a:p>
          <a:p>
            <a:pPr lvl="1"/>
            <a:r>
              <a:rPr lang="nb-NO" dirty="0">
                <a:latin typeface="Times New Roman" panose="02020603050405020304" pitchFamily="18" charset="0"/>
                <a:cs typeface="Times New Roman" panose="02020603050405020304" pitchFamily="18" charset="0"/>
              </a:rPr>
              <a:t>B – Negative </a:t>
            </a:r>
            <a:r>
              <a:rPr lang="nb-NO" dirty="0" err="1">
                <a:latin typeface="Times New Roman" panose="02020603050405020304" pitchFamily="18" charset="0"/>
                <a:cs typeface="Times New Roman" panose="02020603050405020304" pitchFamily="18" charset="0"/>
              </a:rPr>
              <a:t>automatsike</a:t>
            </a:r>
            <a:r>
              <a:rPr lang="nb-NO" dirty="0">
                <a:latin typeface="Times New Roman" panose="02020603050405020304" pitchFamily="18" charset="0"/>
                <a:cs typeface="Times New Roman" panose="02020603050405020304" pitchFamily="18" charset="0"/>
              </a:rPr>
              <a:t> tanker</a:t>
            </a:r>
          </a:p>
          <a:p>
            <a:pPr lvl="1"/>
            <a:r>
              <a:rPr lang="nb-NO" dirty="0">
                <a:latin typeface="Times New Roman" panose="02020603050405020304" pitchFamily="18" charset="0"/>
                <a:cs typeface="Times New Roman" panose="02020603050405020304" pitchFamily="18" charset="0"/>
              </a:rPr>
              <a:t>C – indre tilstander, følelser, atferd</a:t>
            </a:r>
          </a:p>
        </p:txBody>
      </p:sp>
    </p:spTree>
    <p:extLst>
      <p:ext uri="{BB962C8B-B14F-4D97-AF65-F5344CB8AC3E}">
        <p14:creationId xmlns:p14="http://schemas.microsoft.com/office/powerpoint/2010/main" val="2441326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pPr algn="ctr"/>
            <a:r>
              <a:rPr lang="nb-NO" sz="3600" dirty="0">
                <a:latin typeface="Times New Roman" panose="02020603050405020304" pitchFamily="18" charset="0"/>
                <a:cs typeface="Times New Roman" panose="02020603050405020304" pitchFamily="18" charset="0"/>
              </a:rPr>
              <a:t>Depressiv unnvikelse</a:t>
            </a:r>
            <a:endParaRPr lang="nb-NO" dirty="0"/>
          </a:p>
        </p:txBody>
      </p:sp>
      <p:sp>
        <p:nvSpPr>
          <p:cNvPr id="3" name="Plassholder for innhold 2"/>
          <p:cNvSpPr>
            <a:spLocks noGrp="1"/>
          </p:cNvSpPr>
          <p:nvPr>
            <p:ph idx="1"/>
          </p:nvPr>
        </p:nvSpPr>
        <p:spPr/>
        <p:txBody>
          <a:bodyPr>
            <a:normAutofit/>
          </a:bodyPr>
          <a:lstStyle/>
          <a:p>
            <a:pPr marL="514350" indent="-514350">
              <a:buFont typeface="+mj-lt"/>
              <a:buAutoNum type="arabicPeriod" startAt="9"/>
            </a:pPr>
            <a:r>
              <a:rPr lang="nb-NO" dirty="0">
                <a:latin typeface="Times New Roman" panose="02020603050405020304" pitchFamily="18" charset="0"/>
                <a:cs typeface="Times New Roman" panose="02020603050405020304" pitchFamily="18" charset="0"/>
              </a:rPr>
              <a:t>Undersøk om pasienten har positive holdninger til selvkritikk – og om det har virket etter hensikten</a:t>
            </a:r>
          </a:p>
          <a:p>
            <a:pPr marL="514350" indent="-514350">
              <a:buFont typeface="+mj-lt"/>
              <a:buAutoNum type="arabicPeriod" startAt="9"/>
            </a:pPr>
            <a:r>
              <a:rPr lang="nb-NO" dirty="0">
                <a:latin typeface="Times New Roman" panose="02020603050405020304" pitchFamily="18" charset="0"/>
                <a:cs typeface="Times New Roman" panose="02020603050405020304" pitchFamily="18" charset="0"/>
              </a:rPr>
              <a:t>Undersøk hvordan pasienten ville ha hatt det hvis han/hun hadde gjennomført hjemmeoppgaven og drøft måter å få det til</a:t>
            </a:r>
          </a:p>
          <a:p>
            <a:pPr lvl="1"/>
            <a:r>
              <a:rPr lang="nb-NO" dirty="0">
                <a:latin typeface="Times New Roman" panose="02020603050405020304" pitchFamily="18" charset="0"/>
                <a:cs typeface="Times New Roman" panose="02020603050405020304" pitchFamily="18" charset="0"/>
              </a:rPr>
              <a:t>Identifisere og ta stilling til de </a:t>
            </a:r>
            <a:r>
              <a:rPr lang="nb-NO">
                <a:latin typeface="Times New Roman" panose="02020603050405020304" pitchFamily="18" charset="0"/>
                <a:cs typeface="Times New Roman" panose="02020603050405020304" pitchFamily="18" charset="0"/>
              </a:rPr>
              <a:t>negative automatiske </a:t>
            </a:r>
            <a:r>
              <a:rPr lang="nb-NO" dirty="0">
                <a:latin typeface="Times New Roman" panose="02020603050405020304" pitchFamily="18" charset="0"/>
                <a:cs typeface="Times New Roman" panose="02020603050405020304" pitchFamily="18" charset="0"/>
              </a:rPr>
              <a:t>tankene i punkt 7, hente fram alternative tanker, hva vil være bra å tenke for å få å komme i gang</a:t>
            </a:r>
          </a:p>
          <a:p>
            <a:pPr lvl="1"/>
            <a:r>
              <a:rPr lang="nb-NO" dirty="0">
                <a:latin typeface="Times New Roman" panose="02020603050405020304" pitchFamily="18" charset="0"/>
                <a:cs typeface="Times New Roman" panose="02020603050405020304" pitchFamily="18" charset="0"/>
              </a:rPr>
              <a:t>Utvid ABC med DE</a:t>
            </a:r>
          </a:p>
        </p:txBody>
      </p:sp>
    </p:spTree>
    <p:extLst>
      <p:ext uri="{BB962C8B-B14F-4D97-AF65-F5344CB8AC3E}">
        <p14:creationId xmlns:p14="http://schemas.microsoft.com/office/powerpoint/2010/main" val="155789106"/>
      </p:ext>
    </p:extLst>
  </p:cSld>
  <p:clrMapOvr>
    <a:masterClrMapping/>
  </p:clrMapOvr>
</p:sld>
</file>

<file path=ppt/theme/theme1.xml><?xml version="1.0" encoding="utf-8"?>
<a:theme xmlns:a="http://schemas.openxmlformats.org/drawingml/2006/main" name="Office-tema">
  <a:themeElements>
    <a:clrScheme name="Office-tem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tem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208</TotalTime>
  <Words>461</Words>
  <Application>Microsoft Office PowerPoint</Application>
  <PresentationFormat>Skjermfremvisning (4:3)</PresentationFormat>
  <Paragraphs>56</Paragraphs>
  <Slides>6</Slides>
  <Notes>4</Notes>
  <HiddenSlides>0</HiddenSlides>
  <MMClips>0</MMClips>
  <ScaleCrop>false</ScaleCrop>
  <HeadingPairs>
    <vt:vector size="6" baseType="variant">
      <vt:variant>
        <vt:lpstr>Brukte skrifter</vt:lpstr>
      </vt:variant>
      <vt:variant>
        <vt:i4>5</vt:i4>
      </vt:variant>
      <vt:variant>
        <vt:lpstr>Tema</vt:lpstr>
      </vt:variant>
      <vt:variant>
        <vt:i4>1</vt:i4>
      </vt:variant>
      <vt:variant>
        <vt:lpstr>Lysbildetitler</vt:lpstr>
      </vt:variant>
      <vt:variant>
        <vt:i4>6</vt:i4>
      </vt:variant>
    </vt:vector>
  </HeadingPairs>
  <TitlesOfParts>
    <vt:vector size="12" baseType="lpstr">
      <vt:lpstr>Arial</vt:lpstr>
      <vt:lpstr>Calibri</vt:lpstr>
      <vt:lpstr>Calibri Light</vt:lpstr>
      <vt:lpstr>Symbol</vt:lpstr>
      <vt:lpstr>Times New Roman</vt:lpstr>
      <vt:lpstr>Office-tema</vt:lpstr>
      <vt:lpstr>PowerPoint-presentasjon</vt:lpstr>
      <vt:lpstr>Depressiv unnvikelse</vt:lpstr>
      <vt:lpstr>Depressiv unnvikelse</vt:lpstr>
      <vt:lpstr>PowerPoint-presentasjon</vt:lpstr>
      <vt:lpstr>Depressiv unnvikelse</vt:lpstr>
      <vt:lpstr>Depressiv unnvikelse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Peter Prescott</dc:creator>
  <cp:lastModifiedBy>Peter Prescott</cp:lastModifiedBy>
  <cp:revision>23</cp:revision>
  <dcterms:created xsi:type="dcterms:W3CDTF">2017-09-13T17:13:27Z</dcterms:created>
  <dcterms:modified xsi:type="dcterms:W3CDTF">2018-05-10T13:05:18Z</dcterms:modified>
</cp:coreProperties>
</file>