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15"/>
  </p:notesMasterIdLst>
  <p:sldIdLst>
    <p:sldId id="266" r:id="rId5"/>
    <p:sldId id="267" r:id="rId6"/>
    <p:sldId id="264" r:id="rId7"/>
    <p:sldId id="271" r:id="rId8"/>
    <p:sldId id="265" r:id="rId9"/>
    <p:sldId id="258" r:id="rId10"/>
    <p:sldId id="260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79195" autoAdjust="0"/>
  </p:normalViewPr>
  <p:slideViewPr>
    <p:cSldViewPr snapToGrid="0">
      <p:cViewPr varScale="1">
        <p:scale>
          <a:sx n="63" d="100"/>
          <a:sy n="63" d="100"/>
        </p:scale>
        <p:origin x="141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C5552-FCD4-437C-A588-BCBA1C17CF7A}" type="datetimeFigureOut">
              <a:rPr lang="nb-NO" smtClean="0"/>
              <a:t>01.07.2018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E620B-0433-4854-B7D8-7AE844807A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87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Fyll ut for Tore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37B0C-CD1A-459D-BBCF-CE99F7B68F3E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3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Fyll ut for Tore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37B0C-CD1A-459D-BBCF-CE99F7B68F3E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9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D615-4D34-4166-A4C0-E7A3BE0879B5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5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EE72-2AF2-4CF9-BADD-A6B570D0D16E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3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A5CB-A9A5-4FF1-8995-D91B257629C9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54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AD615-4D34-4166-A4C0-E7A3BE0879B5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0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8F6A-9B70-4F7A-8BAD-8FC1A3E1D1F3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4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C547-9074-4612-B423-9CE765E60BD0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4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1C6FC-D87D-4EC7-BF7B-7DFACA7C9D63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2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E7D2-7A72-4C73-BF21-C1C9640367AE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46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FB31-8B24-4141-B4FA-B2E3A9243BFF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34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0584F-D93F-4215-B5E4-CC362370D744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36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2F036-0A01-4F74-B969-F3E33B9ECBE0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75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8F6A-9B70-4F7A-8BAD-8FC1A3E1D1F3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482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358A-77EE-4050-BC3C-C2B5CCD23E69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98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EE72-2AF2-4CF9-BADD-A6B570D0D16E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42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A5CB-A9A5-4FF1-8995-D91B257629C9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81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460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75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95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9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05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34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1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C547-9074-4612-B423-9CE765E60BD0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20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91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11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76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016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6DA94A-DB14-452F-9CBE-5DF31F41F33F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19BC80-939F-499E-A14F-6BD2BE2A542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449545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BD9A23-D427-4F59-BA3B-C0F30D14BB09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98EF60-B3C9-4C20-92B1-8196E943559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06634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EE6BA4-6F2B-4F8B-82A4-FD80C062A853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F01C18-6876-41E5-9DB2-9A1EE50AFFC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92479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EA7CBB-52A1-4C51-9A91-5BD32925DD7A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8CD74B-7D23-46A7-B452-52B5DEE3B83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757896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E73968-8E96-4690-9B39-522D3E25DB0B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92C705-915C-4DF7-8FE9-C44534BEF69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217604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FEA831-4CBC-4ED5-BCD6-881C76CE7866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DC3ED9-242A-4AE0-8D83-13598578456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0880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1C6FC-D87D-4EC7-BF7B-7DFACA7C9D63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31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202B49-065A-4C3B-A13E-37D433A5BB51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62EE3F-9015-4F95-82E3-E5352F96C73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535787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110805-9AAA-417D-BAB2-45A6B5DB66ED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30270C-047C-43C7-A50A-AA7C5AB2C1F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50259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3C1F34-9756-4EF9-A56F-A7FE77E2F50A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1AD66A-0B40-47B2-886B-6229F91AEA2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310957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C1BE8D-5087-4CE3-A48E-695FAEEE0033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3B000A-42EB-4F4F-8401-35886007F25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734258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0A5792-634A-4721-9DE8-8748ADE6E28F}" type="datetime1">
              <a:rPr lang="nb-NO" altLang="nb-NO"/>
              <a:pPr>
                <a:defRPr/>
              </a:pPr>
              <a:t>01.07.2018</a:t>
            </a:fld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2C13F3-0753-4258-9BB2-34A5BA98693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0572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E7D2-7A72-4C73-BF21-C1C9640367AE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FB31-8B24-4141-B4FA-B2E3A9243BFF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4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0584F-D93F-4215-B5E4-CC362370D744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0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2F036-0A01-4F74-B969-F3E33B9ECBE0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9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358A-77EE-4050-BC3C-C2B5CCD23E69}" type="slidenum">
              <a:rPr lang="nb-NO" alt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8C119-2DCA-4546-9201-9E79C9D86A92}" type="slidenum">
              <a:rPr lang="nb-NO" alt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1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98C119-2DCA-4546-9201-9E79C9D86A92}" type="slidenum">
              <a:rPr lang="nb-NO" altLang="nb-NO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DDC7-C908-4DEA-825D-D1640FAF513F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01.07.2018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7B-486A-4D87-B92A-8E080BDBE25F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12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A2879-703B-4B49-A7BC-8FA5149EE754}" type="datetime1">
              <a:rPr lang="nb-NO" alt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01.07.2018</a:t>
            </a:fld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9CBC52-A36E-4257-BF46-31FAED211EA1}" type="slidenum">
              <a:rPr lang="nb-NO" alt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8198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40914" y="1840155"/>
            <a:ext cx="7868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Norsk institutt for kognitiv terapi</a:t>
            </a:r>
          </a:p>
          <a:p>
            <a:pPr algn="ctr"/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</a:p>
          <a:p>
            <a:pPr algn="ctr"/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Personlighetsforstyrrelser (Beck)</a:t>
            </a:r>
            <a:endParaRPr lang="nb-NO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personlighetsforstyrrelser (Beck)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7"/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 informasjon om at et viktig steg i behandlingen går ut på å oppdage når den grunnleggende overbevisningen aktiveres og bli klar over at man trekker raske slutninger og tolker hendelser gjennom fortidens briller. Videre vil det være nyttig å ta stilling til gyldigheten og nytten av automatiske tanker og øve seg opp på å hente fram alternative tanker, samt handle på tvers av den vanlige reaksjonsmåten.</a:t>
            </a:r>
          </a:p>
          <a:p>
            <a:pPr marL="1314450" lvl="2" indent="-514350">
              <a:spcAft>
                <a:spcPts val="0"/>
              </a:spcAft>
            </a:pPr>
            <a:r>
              <a:rPr lang="nb-NO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om pasienten synes at dette gir mening og om han/hun kunne tenke seg å arbeide med dette.</a:t>
            </a:r>
            <a:endParaRPr lang="nb-NO" sz="2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personlighetsforstyrrelser (Beck)</a:t>
            </a:r>
            <a:endParaRPr lang="nb-N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utgangspunkt i kasusbeskrivelser for «</a:t>
            </a:r>
            <a:r>
              <a:rPr lang="nb-NO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Espen</a:t>
            </a:r>
            <a:r>
              <a:rPr lang="nb-NO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og «Harald» eller «Silje» og «Guttorm». </a:t>
            </a:r>
            <a:r>
              <a:rPr lang="nb-NO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Drøft </a:t>
            </a:r>
            <a:r>
              <a:rPr lang="nb-NO" kern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situasjoner som trigger negative følelser, uhensiktsmessige reaksjonsmåter, samt fellestrekk i pasientens måte å tolke/oppfatte situasjonene. </a:t>
            </a:r>
            <a:endParaRPr lang="nb-NO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9BC80-939F-499E-A14F-6BD2BE2A542C}" type="slidenum">
              <a:rPr lang="nb-NO" altLang="nb-NO" b="0" smtClean="0"/>
              <a:pPr>
                <a:defRPr/>
              </a:pPr>
              <a:t>2</a:t>
            </a:fld>
            <a:endParaRPr lang="nb-NO" altLang="nb-NO" b="0" dirty="0"/>
          </a:p>
        </p:txBody>
      </p:sp>
    </p:spTree>
    <p:extLst>
      <p:ext uri="{BB962C8B-B14F-4D97-AF65-F5344CB8AC3E}">
        <p14:creationId xmlns:p14="http://schemas.microsoft.com/office/powerpoint/2010/main" val="477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9750" y="765175"/>
            <a:ext cx="79216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>
                <a:solidFill>
                  <a:srgbClr val="000000"/>
                </a:solidFill>
                <a:latin typeface="Times New Roman" panose="02020603050405020304" pitchFamily="18" charset="0"/>
              </a:rPr>
              <a:t>Barndomsinformasjon og -erfaringer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539750" y="1484313"/>
            <a:ext cx="79216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Grunnleggende overbevisninger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539750" y="2205038"/>
            <a:ext cx="7921625" cy="862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Betingete </a:t>
            </a:r>
            <a:r>
              <a:rPr lang="nb-NO" altLang="nb-NO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antagelser - «Hvis, så…»tenkning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Strategier – Leve etter overbevisningen, kompensere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39750" y="386080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Hendelse</a:t>
            </a: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39750" y="4437063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>
                <a:solidFill>
                  <a:srgbClr val="000000"/>
                </a:solidFill>
                <a:latin typeface="Times New Roman" panose="02020603050405020304" pitchFamily="18" charset="0"/>
              </a:rPr>
              <a:t>Automatiske tanker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539750" y="5013325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Mening, betydning</a:t>
            </a: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39750" y="5589588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Følelser 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539750" y="616585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>
                <a:solidFill>
                  <a:srgbClr val="000000"/>
                </a:solidFill>
                <a:latin typeface="Times New Roman" panose="02020603050405020304" pitchFamily="18" charset="0"/>
              </a:rPr>
              <a:t>Atferd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6084888" y="386080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6084888" y="4437063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084888" y="5013325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6084888" y="5589588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6084888" y="616585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3276600" y="3860800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3276600" y="4437063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3276600" y="5013325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76600" y="5589588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3276600" y="6165850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cxnSp>
        <p:nvCxnSpPr>
          <p:cNvPr id="67606" name="AutoShape 22"/>
          <p:cNvCxnSpPr>
            <a:cxnSpLocks noChangeShapeType="1"/>
            <a:stCxn id="67588" idx="2"/>
            <a:endCxn id="67590" idx="0"/>
          </p:cNvCxnSpPr>
          <p:nvPr/>
        </p:nvCxnSpPr>
        <p:spPr bwMode="auto">
          <a:xfrm flipH="1">
            <a:off x="1727200" y="3067050"/>
            <a:ext cx="2773363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7" name="AutoShape 23"/>
          <p:cNvCxnSpPr>
            <a:cxnSpLocks noChangeShapeType="1"/>
            <a:stCxn id="67586" idx="2"/>
            <a:endCxn id="67587" idx="0"/>
          </p:cNvCxnSpPr>
          <p:nvPr/>
        </p:nvCxnSpPr>
        <p:spPr bwMode="auto">
          <a:xfrm>
            <a:off x="4500563" y="133985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8" name="AutoShape 24"/>
          <p:cNvCxnSpPr>
            <a:cxnSpLocks noChangeShapeType="1"/>
            <a:stCxn id="67587" idx="2"/>
            <a:endCxn id="67588" idx="0"/>
          </p:cNvCxnSpPr>
          <p:nvPr/>
        </p:nvCxnSpPr>
        <p:spPr bwMode="auto">
          <a:xfrm>
            <a:off x="4500563" y="2058988"/>
            <a:ext cx="0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0" name="AutoShape 26"/>
          <p:cNvCxnSpPr>
            <a:cxnSpLocks noChangeShapeType="1"/>
            <a:endCxn id="67600" idx="0"/>
          </p:cNvCxnSpPr>
          <p:nvPr/>
        </p:nvCxnSpPr>
        <p:spPr bwMode="auto">
          <a:xfrm>
            <a:off x="4499769" y="3067050"/>
            <a:ext cx="794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1" name="AutoShape 27"/>
          <p:cNvCxnSpPr>
            <a:cxnSpLocks noChangeShapeType="1"/>
            <a:stCxn id="67600" idx="2"/>
            <a:endCxn id="67601" idx="0"/>
          </p:cNvCxnSpPr>
          <p:nvPr/>
        </p:nvCxnSpPr>
        <p:spPr bwMode="auto">
          <a:xfrm>
            <a:off x="4500563" y="429260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2" name="AutoShape 28"/>
          <p:cNvCxnSpPr>
            <a:cxnSpLocks noChangeShapeType="1"/>
            <a:stCxn id="67601" idx="2"/>
            <a:endCxn id="67602" idx="0"/>
          </p:cNvCxnSpPr>
          <p:nvPr/>
        </p:nvCxnSpPr>
        <p:spPr bwMode="auto">
          <a:xfrm>
            <a:off x="4500563" y="4868863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3" name="AutoShape 29"/>
          <p:cNvCxnSpPr>
            <a:cxnSpLocks noChangeShapeType="1"/>
            <a:stCxn id="67602" idx="2"/>
            <a:endCxn id="67603" idx="0"/>
          </p:cNvCxnSpPr>
          <p:nvPr/>
        </p:nvCxnSpPr>
        <p:spPr bwMode="auto">
          <a:xfrm>
            <a:off x="4500563" y="54451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4" name="AutoShape 30"/>
          <p:cNvCxnSpPr>
            <a:cxnSpLocks noChangeShapeType="1"/>
            <a:stCxn id="67603" idx="2"/>
            <a:endCxn id="67604" idx="0"/>
          </p:cNvCxnSpPr>
          <p:nvPr/>
        </p:nvCxnSpPr>
        <p:spPr bwMode="auto">
          <a:xfrm>
            <a:off x="4500563" y="6021388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5" name="AutoShape 31"/>
          <p:cNvCxnSpPr>
            <a:cxnSpLocks noChangeShapeType="1"/>
            <a:stCxn id="67590" idx="2"/>
            <a:endCxn id="67591" idx="0"/>
          </p:cNvCxnSpPr>
          <p:nvPr/>
        </p:nvCxnSpPr>
        <p:spPr bwMode="auto">
          <a:xfrm>
            <a:off x="1727200" y="429260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6" name="AutoShape 32"/>
          <p:cNvCxnSpPr>
            <a:cxnSpLocks noChangeShapeType="1"/>
            <a:stCxn id="67591" idx="2"/>
            <a:endCxn id="67592" idx="0"/>
          </p:cNvCxnSpPr>
          <p:nvPr/>
        </p:nvCxnSpPr>
        <p:spPr bwMode="auto">
          <a:xfrm>
            <a:off x="1727200" y="4868863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7" name="AutoShape 33"/>
          <p:cNvCxnSpPr>
            <a:cxnSpLocks noChangeShapeType="1"/>
            <a:stCxn id="67592" idx="2"/>
            <a:endCxn id="67593" idx="0"/>
          </p:cNvCxnSpPr>
          <p:nvPr/>
        </p:nvCxnSpPr>
        <p:spPr bwMode="auto">
          <a:xfrm>
            <a:off x="1727200" y="54451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8" name="AutoShape 34"/>
          <p:cNvCxnSpPr>
            <a:cxnSpLocks noChangeShapeType="1"/>
            <a:stCxn id="67593" idx="2"/>
            <a:endCxn id="67594" idx="0"/>
          </p:cNvCxnSpPr>
          <p:nvPr/>
        </p:nvCxnSpPr>
        <p:spPr bwMode="auto">
          <a:xfrm>
            <a:off x="1727200" y="6021388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9" name="AutoShape 35"/>
          <p:cNvCxnSpPr>
            <a:cxnSpLocks noChangeShapeType="1"/>
            <a:stCxn id="67588" idx="2"/>
            <a:endCxn id="67595" idx="0"/>
          </p:cNvCxnSpPr>
          <p:nvPr/>
        </p:nvCxnSpPr>
        <p:spPr bwMode="auto">
          <a:xfrm>
            <a:off x="4500563" y="3067050"/>
            <a:ext cx="2771775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0" name="AutoShape 36"/>
          <p:cNvCxnSpPr>
            <a:cxnSpLocks noChangeShapeType="1"/>
            <a:stCxn id="67595" idx="2"/>
            <a:endCxn id="67596" idx="0"/>
          </p:cNvCxnSpPr>
          <p:nvPr/>
        </p:nvCxnSpPr>
        <p:spPr bwMode="auto">
          <a:xfrm>
            <a:off x="7272338" y="429260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1" name="AutoShape 37"/>
          <p:cNvCxnSpPr>
            <a:cxnSpLocks noChangeShapeType="1"/>
            <a:stCxn id="67596" idx="2"/>
            <a:endCxn id="67597" idx="0"/>
          </p:cNvCxnSpPr>
          <p:nvPr/>
        </p:nvCxnSpPr>
        <p:spPr bwMode="auto">
          <a:xfrm>
            <a:off x="7272338" y="4868863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2" name="AutoShape 38"/>
          <p:cNvCxnSpPr>
            <a:cxnSpLocks noChangeShapeType="1"/>
            <a:stCxn id="67597" idx="2"/>
            <a:endCxn id="67598" idx="0"/>
          </p:cNvCxnSpPr>
          <p:nvPr/>
        </p:nvCxnSpPr>
        <p:spPr bwMode="auto">
          <a:xfrm>
            <a:off x="7272338" y="54451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3" name="AutoShape 39"/>
          <p:cNvCxnSpPr>
            <a:cxnSpLocks noChangeShapeType="1"/>
            <a:stCxn id="67598" idx="2"/>
            <a:endCxn id="67599" idx="0"/>
          </p:cNvCxnSpPr>
          <p:nvPr/>
        </p:nvCxnSpPr>
        <p:spPr bwMode="auto">
          <a:xfrm>
            <a:off x="7272338" y="6021388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4" name="AutoShape 40"/>
          <p:cNvCxnSpPr>
            <a:cxnSpLocks noChangeShapeType="1"/>
            <a:stCxn id="67592" idx="1"/>
            <a:endCxn id="67587" idx="1"/>
          </p:cNvCxnSpPr>
          <p:nvPr/>
        </p:nvCxnSpPr>
        <p:spPr bwMode="auto">
          <a:xfrm rot="10800000" flipH="1">
            <a:off x="539750" y="1771650"/>
            <a:ext cx="1588" cy="3457575"/>
          </a:xfrm>
          <a:prstGeom prst="curvedConnector3">
            <a:avLst>
              <a:gd name="adj1" fmla="val -265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ktangel 1"/>
          <p:cNvSpPr/>
          <p:nvPr/>
        </p:nvSpPr>
        <p:spPr>
          <a:xfrm>
            <a:off x="539749" y="112713"/>
            <a:ext cx="8136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altLang="nb-NO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Det kognitive kasusformuleringsdiagrammet (J. Beck)</a:t>
            </a:r>
          </a:p>
        </p:txBody>
      </p:sp>
    </p:spTree>
    <p:extLst>
      <p:ext uri="{BB962C8B-B14F-4D97-AF65-F5344CB8AC3E}">
        <p14:creationId xmlns:p14="http://schemas.microsoft.com/office/powerpoint/2010/main" val="39091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39750" y="765175"/>
            <a:ext cx="79216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539750" y="1484313"/>
            <a:ext cx="79216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539750" y="2205038"/>
            <a:ext cx="7921625" cy="862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39750" y="386080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39750" y="4437063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539750" y="5013325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39750" y="5589588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539750" y="616585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6084888" y="386080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6084888" y="4437063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6084888" y="5013325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6084888" y="5589588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6084888" y="6165850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3276600" y="3860800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3276600" y="4437063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3276600" y="5013325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276600" y="5589588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3276600" y="6165850"/>
            <a:ext cx="2447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</a:endParaRPr>
          </a:p>
        </p:txBody>
      </p:sp>
      <p:cxnSp>
        <p:nvCxnSpPr>
          <p:cNvPr id="67606" name="AutoShape 22"/>
          <p:cNvCxnSpPr>
            <a:cxnSpLocks noChangeShapeType="1"/>
            <a:stCxn id="67588" idx="2"/>
            <a:endCxn id="67590" idx="0"/>
          </p:cNvCxnSpPr>
          <p:nvPr/>
        </p:nvCxnSpPr>
        <p:spPr bwMode="auto">
          <a:xfrm flipH="1">
            <a:off x="1727200" y="3067050"/>
            <a:ext cx="2773363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7" name="AutoShape 23"/>
          <p:cNvCxnSpPr>
            <a:cxnSpLocks noChangeShapeType="1"/>
            <a:stCxn id="67586" idx="2"/>
            <a:endCxn id="67587" idx="0"/>
          </p:cNvCxnSpPr>
          <p:nvPr/>
        </p:nvCxnSpPr>
        <p:spPr bwMode="auto">
          <a:xfrm>
            <a:off x="4500563" y="133985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08" name="AutoShape 24"/>
          <p:cNvCxnSpPr>
            <a:cxnSpLocks noChangeShapeType="1"/>
            <a:stCxn id="67587" idx="2"/>
            <a:endCxn id="67588" idx="0"/>
          </p:cNvCxnSpPr>
          <p:nvPr/>
        </p:nvCxnSpPr>
        <p:spPr bwMode="auto">
          <a:xfrm>
            <a:off x="4500563" y="2058988"/>
            <a:ext cx="0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0" name="AutoShape 26"/>
          <p:cNvCxnSpPr>
            <a:cxnSpLocks noChangeShapeType="1"/>
            <a:endCxn id="67600" idx="0"/>
          </p:cNvCxnSpPr>
          <p:nvPr/>
        </p:nvCxnSpPr>
        <p:spPr bwMode="auto">
          <a:xfrm>
            <a:off x="4499769" y="3067050"/>
            <a:ext cx="794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1" name="AutoShape 27"/>
          <p:cNvCxnSpPr>
            <a:cxnSpLocks noChangeShapeType="1"/>
            <a:stCxn id="67600" idx="2"/>
            <a:endCxn id="67601" idx="0"/>
          </p:cNvCxnSpPr>
          <p:nvPr/>
        </p:nvCxnSpPr>
        <p:spPr bwMode="auto">
          <a:xfrm>
            <a:off x="4500563" y="429260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2" name="AutoShape 28"/>
          <p:cNvCxnSpPr>
            <a:cxnSpLocks noChangeShapeType="1"/>
            <a:stCxn id="67601" idx="2"/>
            <a:endCxn id="67602" idx="0"/>
          </p:cNvCxnSpPr>
          <p:nvPr/>
        </p:nvCxnSpPr>
        <p:spPr bwMode="auto">
          <a:xfrm>
            <a:off x="4500563" y="4868863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3" name="AutoShape 29"/>
          <p:cNvCxnSpPr>
            <a:cxnSpLocks noChangeShapeType="1"/>
            <a:stCxn id="67602" idx="2"/>
            <a:endCxn id="67603" idx="0"/>
          </p:cNvCxnSpPr>
          <p:nvPr/>
        </p:nvCxnSpPr>
        <p:spPr bwMode="auto">
          <a:xfrm>
            <a:off x="4500563" y="54451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4" name="AutoShape 30"/>
          <p:cNvCxnSpPr>
            <a:cxnSpLocks noChangeShapeType="1"/>
            <a:stCxn id="67603" idx="2"/>
            <a:endCxn id="67604" idx="0"/>
          </p:cNvCxnSpPr>
          <p:nvPr/>
        </p:nvCxnSpPr>
        <p:spPr bwMode="auto">
          <a:xfrm>
            <a:off x="4500563" y="6021388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5" name="AutoShape 31"/>
          <p:cNvCxnSpPr>
            <a:cxnSpLocks noChangeShapeType="1"/>
            <a:stCxn id="67590" idx="2"/>
            <a:endCxn id="67591" idx="0"/>
          </p:cNvCxnSpPr>
          <p:nvPr/>
        </p:nvCxnSpPr>
        <p:spPr bwMode="auto">
          <a:xfrm>
            <a:off x="1727200" y="429260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6" name="AutoShape 32"/>
          <p:cNvCxnSpPr>
            <a:cxnSpLocks noChangeShapeType="1"/>
            <a:stCxn id="67591" idx="2"/>
            <a:endCxn id="67592" idx="0"/>
          </p:cNvCxnSpPr>
          <p:nvPr/>
        </p:nvCxnSpPr>
        <p:spPr bwMode="auto">
          <a:xfrm>
            <a:off x="1727200" y="4868863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7" name="AutoShape 33"/>
          <p:cNvCxnSpPr>
            <a:cxnSpLocks noChangeShapeType="1"/>
            <a:stCxn id="67592" idx="2"/>
            <a:endCxn id="67593" idx="0"/>
          </p:cNvCxnSpPr>
          <p:nvPr/>
        </p:nvCxnSpPr>
        <p:spPr bwMode="auto">
          <a:xfrm>
            <a:off x="1727200" y="54451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8" name="AutoShape 34"/>
          <p:cNvCxnSpPr>
            <a:cxnSpLocks noChangeShapeType="1"/>
            <a:stCxn id="67593" idx="2"/>
            <a:endCxn id="67594" idx="0"/>
          </p:cNvCxnSpPr>
          <p:nvPr/>
        </p:nvCxnSpPr>
        <p:spPr bwMode="auto">
          <a:xfrm>
            <a:off x="1727200" y="6021388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9" name="AutoShape 35"/>
          <p:cNvCxnSpPr>
            <a:cxnSpLocks noChangeShapeType="1"/>
            <a:stCxn id="67588" idx="2"/>
            <a:endCxn id="67595" idx="0"/>
          </p:cNvCxnSpPr>
          <p:nvPr/>
        </p:nvCxnSpPr>
        <p:spPr bwMode="auto">
          <a:xfrm>
            <a:off x="4500563" y="3067050"/>
            <a:ext cx="2771775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0" name="AutoShape 36"/>
          <p:cNvCxnSpPr>
            <a:cxnSpLocks noChangeShapeType="1"/>
            <a:stCxn id="67595" idx="2"/>
            <a:endCxn id="67596" idx="0"/>
          </p:cNvCxnSpPr>
          <p:nvPr/>
        </p:nvCxnSpPr>
        <p:spPr bwMode="auto">
          <a:xfrm>
            <a:off x="7272338" y="4292600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1" name="AutoShape 37"/>
          <p:cNvCxnSpPr>
            <a:cxnSpLocks noChangeShapeType="1"/>
            <a:stCxn id="67596" idx="2"/>
            <a:endCxn id="67597" idx="0"/>
          </p:cNvCxnSpPr>
          <p:nvPr/>
        </p:nvCxnSpPr>
        <p:spPr bwMode="auto">
          <a:xfrm>
            <a:off x="7272338" y="4868863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2" name="AutoShape 38"/>
          <p:cNvCxnSpPr>
            <a:cxnSpLocks noChangeShapeType="1"/>
            <a:stCxn id="67597" idx="2"/>
            <a:endCxn id="67598" idx="0"/>
          </p:cNvCxnSpPr>
          <p:nvPr/>
        </p:nvCxnSpPr>
        <p:spPr bwMode="auto">
          <a:xfrm>
            <a:off x="7272338" y="54451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3" name="AutoShape 39"/>
          <p:cNvCxnSpPr>
            <a:cxnSpLocks noChangeShapeType="1"/>
            <a:stCxn id="67598" idx="2"/>
            <a:endCxn id="67599" idx="0"/>
          </p:cNvCxnSpPr>
          <p:nvPr/>
        </p:nvCxnSpPr>
        <p:spPr bwMode="auto">
          <a:xfrm>
            <a:off x="7272338" y="6021388"/>
            <a:ext cx="0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4" name="AutoShape 40"/>
          <p:cNvCxnSpPr>
            <a:cxnSpLocks noChangeShapeType="1"/>
            <a:stCxn id="67592" idx="1"/>
            <a:endCxn id="67587" idx="1"/>
          </p:cNvCxnSpPr>
          <p:nvPr/>
        </p:nvCxnSpPr>
        <p:spPr bwMode="auto">
          <a:xfrm rot="10800000" flipH="1">
            <a:off x="539750" y="1771650"/>
            <a:ext cx="1588" cy="3457575"/>
          </a:xfrm>
          <a:prstGeom prst="curvedConnector3">
            <a:avLst>
              <a:gd name="adj1" fmla="val -265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ktangel 1"/>
          <p:cNvSpPr/>
          <p:nvPr/>
        </p:nvSpPr>
        <p:spPr>
          <a:xfrm>
            <a:off x="539749" y="112713"/>
            <a:ext cx="8136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altLang="nb-NO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Det kognitive kasusformuleringsdiagrammet (J. Beck)</a:t>
            </a:r>
          </a:p>
        </p:txBody>
      </p:sp>
    </p:spTree>
    <p:extLst>
      <p:ext uri="{BB962C8B-B14F-4D97-AF65-F5344CB8AC3E}">
        <p14:creationId xmlns:p14="http://schemas.microsoft.com/office/powerpoint/2010/main" val="33394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personlighetsforstyrrelser (Beck)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Aft>
                <a:spcPts val="0"/>
              </a:spcAft>
              <a:buFont typeface="+mj-lt"/>
              <a:buAutoNum type="arabicPeriod"/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utgangspunkt i en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situasjon/hendelse der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pasienten fikk negative følelser og reagerte på en uhensiktsmessig måter. Hent fra automatiske tanker og utarbeid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ABC med fokus på følelser og atferd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personlighetsforstyrrelser (Beck)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2"/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utgangspunkt i en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 situasjon/hendelse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 pasienten fikk negative følelser og reagerte på en uhensiktsmessig måter. Hent fra automatiske tanker og utarbeid en ABC med fokus på følelser og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atferd.</a:t>
            </a:r>
            <a:endParaRPr lang="nb-NO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personlighetsforstyrrelser (Beck)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4"/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Fyll informasjonen om </a:t>
            </a:r>
            <a:r>
              <a:rPr lang="nb-NO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ABC’ene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kasusformuleringsdiagrammet og drøft om det finnes et mønster i pasientens automatiske tanker og tolkninger. </a:t>
            </a:r>
          </a:p>
          <a:p>
            <a:pPr marL="1314450" lvl="2" indent="-514350"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 informasjon om grunnleggende overbevisninger. Sett navn på pasientens grunnleggende overbevisning(er).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personlighetsforstyrrelser (Beck)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5"/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om pasienten kan se sammenheng mellom den grunnleggende overbevisningen med tidligere erfaringer i livet. </a:t>
            </a:r>
          </a:p>
          <a:p>
            <a:pPr marL="1314450" lvl="2" indent="-514350"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Drøft hvilke reaksjonsmåter og strategier som springer ut fra de grunnleggende overbevisningene.</a:t>
            </a:r>
          </a:p>
          <a:p>
            <a:pPr marL="1314450" lvl="2" indent="-514350"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 informasjonen inn i modellen.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5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 – personlighetsforstyrrelser (Beck)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Demonstrasjon og øvelse to og to</a:t>
            </a: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6"/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informasjon om at slike overbevisninger kan være hensiktsmessige i tidligere situasjoner, men kan fungere mindre bra når livet og omstendighetene forandrer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seg.</a:t>
            </a:r>
          </a:p>
          <a:p>
            <a:pPr marL="1314450" lvl="2" indent="-514350"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informasjon om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grunnleggende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overbevisninger kan </a:t>
            </a:r>
            <a:r>
              <a:rPr lang="nb-N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farge hvordan </a:t>
            </a:r>
            <a:r>
              <a:rPr lang="nb-N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automatisk tolker hendelser. Det er som om man får på seg fortidens briller slik at nåtidens opplevelser og tolkninger farges av dette. </a:t>
            </a:r>
            <a:endParaRPr lang="nb-NO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14450" lvl="2" indent="-514350">
              <a:spcAft>
                <a:spcPts val="0"/>
              </a:spcAft>
            </a:pP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Undersøk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 pasienten synes at </a:t>
            </a:r>
            <a:r>
              <a:rPr lang="nb-NO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formuleringen gir 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mening.</a:t>
            </a: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6"/>
            </a:pPr>
            <a:endParaRPr lang="nb-NO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514350">
              <a:spcAft>
                <a:spcPts val="0"/>
              </a:spcAft>
              <a:buFont typeface="+mj-lt"/>
              <a:buAutoNum type="arabicPeriod" startAt="6"/>
            </a:pPr>
            <a:endParaRPr lang="nb-NO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68F6A-9B70-4F7A-8BAD-8FC1A3E1D1F3}" type="slidenum">
              <a:rPr lang="nb-NO" alt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 alt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479</Words>
  <Application>Microsoft Office PowerPoint</Application>
  <PresentationFormat>Skjermfremvisning (4:3)</PresentationFormat>
  <Paragraphs>54</Paragraphs>
  <Slides>10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Standard utforming</vt:lpstr>
      <vt:lpstr>1_Standard utforming</vt:lpstr>
      <vt:lpstr>Office-tema</vt:lpstr>
      <vt:lpstr>6_Standard utforming</vt:lpstr>
      <vt:lpstr>PowerPoint-presentasjon</vt:lpstr>
      <vt:lpstr>Ferdighetstrening – personlighetsforstyrrelser (Beck)</vt:lpstr>
      <vt:lpstr>PowerPoint-presentasjon</vt:lpstr>
      <vt:lpstr>PowerPoint-presentasjon</vt:lpstr>
      <vt:lpstr>Ferdighetstrening – personlighetsforstyrrelser (Beck)</vt:lpstr>
      <vt:lpstr>Ferdighetstrening – personlighetsforstyrrelser (Beck)</vt:lpstr>
      <vt:lpstr>Ferdighetstrening – personlighetsforstyrrelser (Beck)</vt:lpstr>
      <vt:lpstr>Ferdighetstrening – personlighetsforstyrrelser (Beck)</vt:lpstr>
      <vt:lpstr>Ferdighetstrening – personlighetsforstyrrelser (Beck)</vt:lpstr>
      <vt:lpstr>Ferdighetstrening – personlighetsforstyrrelser (Beck)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Peter Prescott</dc:creator>
  <cp:lastModifiedBy>Peter Prescott</cp:lastModifiedBy>
  <cp:revision>26</cp:revision>
  <dcterms:created xsi:type="dcterms:W3CDTF">2017-01-17T16:45:16Z</dcterms:created>
  <dcterms:modified xsi:type="dcterms:W3CDTF">2018-07-01T13:23:51Z</dcterms:modified>
</cp:coreProperties>
</file>