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15"/>
  </p:notesMasterIdLst>
  <p:sldIdLst>
    <p:sldId id="268" r:id="rId3"/>
    <p:sldId id="264" r:id="rId4"/>
    <p:sldId id="265" r:id="rId5"/>
    <p:sldId id="258" r:id="rId6"/>
    <p:sldId id="269" r:id="rId7"/>
    <p:sldId id="259" r:id="rId8"/>
    <p:sldId id="270" r:id="rId9"/>
    <p:sldId id="271" r:id="rId10"/>
    <p:sldId id="260" r:id="rId11"/>
    <p:sldId id="261" r:id="rId12"/>
    <p:sldId id="272" r:id="rId13"/>
    <p:sldId id="273" r:id="rId14"/>
  </p:sldIdLst>
  <p:sldSz cx="9144000" cy="6858000" type="screen4x3"/>
  <p:notesSz cx="6864350" cy="999807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79263" autoAdjust="0"/>
  </p:normalViewPr>
  <p:slideViewPr>
    <p:cSldViewPr snapToGrid="0">
      <p:cViewPr varScale="1">
        <p:scale>
          <a:sx n="63" d="100"/>
          <a:sy n="63" d="100"/>
        </p:scale>
        <p:origin x="178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64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64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31AC5552-FCD4-437C-A588-BCBA1C17CF7A}" type="datetimeFigureOut">
              <a:rPr lang="nb-NO" smtClean="0"/>
              <a:t>21.10.2018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1249363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6435" y="4811574"/>
            <a:ext cx="5491480" cy="3936742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4552" cy="50163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8210" y="9496437"/>
            <a:ext cx="2974552" cy="50163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577E620B-0433-4854-B7D8-7AE844807A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870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37B0C-CD1A-459D-BBCF-CE99F7B68F3E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27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E620B-0433-4854-B7D8-7AE844807AB1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328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37B0C-CD1A-459D-BBCF-CE99F7B68F3E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17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E620B-0433-4854-B7D8-7AE844807AB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9258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E620B-0433-4854-B7D8-7AE844807AB1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758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E620B-0433-4854-B7D8-7AE844807AB1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3315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E620B-0433-4854-B7D8-7AE844807AB1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065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E620B-0433-4854-B7D8-7AE844807AB1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8678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E620B-0433-4854-B7D8-7AE844807AB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997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E620B-0433-4854-B7D8-7AE844807AB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04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AD615-4D34-4166-A4C0-E7A3BE0879B5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5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BEE72-2AF2-4CF9-BADD-A6B570D0D16E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93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1A5CB-A9A5-4FF1-8995-D91B257629C9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054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21.10.2018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982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21.10.2018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41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21.10.2018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897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21.10.2018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85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21.10.2018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733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21.10.2018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44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21.10.2018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566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21.10.2018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72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68F6A-9B70-4F7A-8BAD-8FC1A3E1D1F3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482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21.10.2018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65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21.10.2018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80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21.10.2018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0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4C547-9074-4612-B423-9CE765E60BD0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2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1C6FC-D87D-4EC7-BF7B-7DFACA7C9D63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33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E7D2-7A72-4C73-BF21-C1C9640367AE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7FB31-8B24-4141-B4FA-B2E3A9243BFF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54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0584F-D93F-4215-B5E4-CC362370D744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0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2F036-0A01-4F74-B969-F3E33B9ECBE0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09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5358A-77EE-4050-BC3C-C2B5CCD23E69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2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98C119-2DCA-4546-9201-9E79C9D86A92}" type="slidenum">
              <a:rPr lang="nb-NO" altLang="nb-NO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1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21.10.2018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7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40914" y="1840155"/>
            <a:ext cx="7868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Norsk Forening for </a:t>
            </a:r>
            <a:r>
              <a:rPr lang="nb-NO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nb-NO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ognitiv </a:t>
            </a:r>
            <a:r>
              <a:rPr lang="nb-NO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b-NO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erapi</a:t>
            </a:r>
          </a:p>
          <a:p>
            <a:pPr algn="ctr"/>
            <a:endParaRPr lang="nb-NO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b-NO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</a:t>
            </a:r>
            <a:endParaRPr lang="nb-NO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nb-NO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b-NO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Personlighetsforstyrrelser </a:t>
            </a:r>
          </a:p>
          <a:p>
            <a:pPr algn="ctr"/>
            <a:r>
              <a:rPr lang="nb-NO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(Kognitiv </a:t>
            </a:r>
            <a:r>
              <a:rPr lang="nb-NO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interpersonlig</a:t>
            </a:r>
            <a:r>
              <a:rPr lang="nb-NO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modell)</a:t>
            </a:r>
            <a:endParaRPr lang="nb-NO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</a:t>
            </a:r>
            <a:b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kognitiv </a:t>
            </a:r>
            <a:r>
              <a:rPr lang="nb-NO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interpersonlig</a:t>
            </a: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modell</a:t>
            </a:r>
            <a:endParaRPr lang="nb-N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156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nb-NO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514350"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Spør om hvilke verdifulle mål den grunnleggende oppfatningen hindrer pasienten i å nå: Samliv, vennskap, studier eller jobb</a:t>
            </a:r>
          </a:p>
          <a:p>
            <a:pPr marL="914400" lvl="1" indent="-514350"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Undersøk pasientens bestrebelser på å forandre mønsteret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9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</a:t>
            </a:r>
            <a:b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kognitiv </a:t>
            </a:r>
            <a:r>
              <a:rPr lang="nb-NO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interpersonlig</a:t>
            </a: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modell</a:t>
            </a:r>
            <a:endParaRPr lang="nb-N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nb-NO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514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 informasjon om behandlingen, at det ikke går an å tenke seg ut av mønsteret, man må </a:t>
            </a: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også handle </a:t>
            </a: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annerledes</a:t>
            </a:r>
          </a:p>
          <a:p>
            <a:pPr marL="1314450" lvl="2" indent="-514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nb-NO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Kunne oppdage at man kommer inn i en tilstand preget av den grunnleggende negative oppfatningen – og sette ord på det som skjer </a:t>
            </a:r>
          </a:p>
          <a:p>
            <a:pPr marL="1314450" lvl="2" indent="-514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nb-NO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Øve på å ta stilling til gyldigheten og nytten av de negative automatiske tankene, og om mulig å hente fram alternative tanker</a:t>
            </a:r>
          </a:p>
          <a:p>
            <a:pPr marL="1314450" lvl="2" indent="-514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nb-NO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Trene på å handle på tvers av den vanlige måten man reagerer på </a:t>
            </a:r>
          </a:p>
          <a:p>
            <a:pPr marL="1314450" lvl="2" indent="-514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nb-NO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Gå systematisk til verks ved å oppsøke situasjoner som vekker de negative automatiske tankene slik at man kan trene på å forholde seg </a:t>
            </a:r>
            <a:r>
              <a:rPr lang="nb-NO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annerledes</a:t>
            </a:r>
            <a:endParaRPr lang="nb-NO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28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" y="274638"/>
            <a:ext cx="8793480" cy="1143000"/>
          </a:xfrm>
        </p:spPr>
        <p:txBody>
          <a:bodyPr/>
          <a:lstStyle/>
          <a:p>
            <a:r>
              <a:rPr lang="nb-NO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</a:t>
            </a: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kognitiv interpersonlig modell</a:t>
            </a:r>
            <a:endParaRPr lang="nb-N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8120" y="1600200"/>
            <a:ext cx="8656320" cy="4983480"/>
          </a:xfrm>
        </p:spPr>
        <p:txBody>
          <a:bodyPr>
            <a:normAutofit fontScale="92500"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nb-NO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514350">
              <a:spcAft>
                <a:spcPts val="0"/>
              </a:spcAft>
            </a:pPr>
            <a:r>
              <a:rPr lang="nb-NO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Undersøk om pasienten vil jobbe med problemene på denne måten for å nå viktige </a:t>
            </a:r>
            <a:r>
              <a:rPr lang="nb-NO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mål</a:t>
            </a:r>
          </a:p>
          <a:p>
            <a:pPr marL="914400" lvl="1" indent="-514350">
              <a:spcAft>
                <a:spcPts val="0"/>
              </a:spcAft>
            </a:pPr>
            <a:r>
              <a:rPr lang="nb-NO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utgangspunkt i eksempelet til pasienten og undersøk hvordan pasienten kunne ha handlet annerledes </a:t>
            </a:r>
          </a:p>
          <a:p>
            <a:pPr marL="1314450" lvl="2" indent="-514350">
              <a:spcAft>
                <a:spcPts val="0"/>
              </a:spcAft>
            </a:pPr>
            <a:r>
              <a:rPr lang="nb-NO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Drøft at man </a:t>
            </a:r>
            <a:r>
              <a:rPr lang="nb-NO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 oppleve dette som uvant, kunstig, feil eller at det vil kunne gi negative følelser. Gi informasjon om at man da sannsynligvis er på rett spor og at det gjelder å handle på tvers av motstand mot å gjøre nye ting.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2771800" y="242088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5169100" y="1893892"/>
            <a:ext cx="33843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Hendelse</a:t>
            </a:r>
          </a:p>
        </p:txBody>
      </p:sp>
      <p:sp>
        <p:nvSpPr>
          <p:cNvPr id="5" name="Ellipse 4"/>
          <p:cNvSpPr/>
          <p:nvPr/>
        </p:nvSpPr>
        <p:spPr>
          <a:xfrm>
            <a:off x="441855" y="1975962"/>
            <a:ext cx="33843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Grunnleggende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oppfatning</a:t>
            </a: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3135288" y="494518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41855" y="5474196"/>
            <a:ext cx="33843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Følelse</a:t>
            </a:r>
          </a:p>
        </p:txBody>
      </p:sp>
      <p:sp>
        <p:nvSpPr>
          <p:cNvPr id="8" name="Ellipse 7"/>
          <p:cNvSpPr/>
          <p:nvPr/>
        </p:nvSpPr>
        <p:spPr>
          <a:xfrm>
            <a:off x="2622883" y="3215788"/>
            <a:ext cx="375385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Automatiske tanker</a:t>
            </a: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6581665" y="4500274"/>
            <a:ext cx="2880320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169100" y="5493593"/>
            <a:ext cx="33843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Atferd</a:t>
            </a:r>
          </a:p>
        </p:txBody>
      </p:sp>
      <p:sp>
        <p:nvSpPr>
          <p:cNvPr id="11" name="Ellipse 10"/>
          <p:cNvSpPr/>
          <p:nvPr/>
        </p:nvSpPr>
        <p:spPr>
          <a:xfrm>
            <a:off x="5169100" y="4233946"/>
            <a:ext cx="33843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Andres reaksjon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588166" y="523824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Buet linje 17"/>
          <p:cNvCxnSpPr>
            <a:stCxn id="5" idx="4"/>
            <a:endCxn id="8" idx="0"/>
          </p:cNvCxnSpPr>
          <p:nvPr/>
        </p:nvCxnSpPr>
        <p:spPr>
          <a:xfrm rot="16200000" flipH="1">
            <a:off x="3154213" y="1870191"/>
            <a:ext cx="325426" cy="2365767"/>
          </a:xfrm>
          <a:prstGeom prst="curved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Buet linje 20"/>
          <p:cNvCxnSpPr>
            <a:stCxn id="4" idx="4"/>
            <a:endCxn id="8" idx="0"/>
          </p:cNvCxnSpPr>
          <p:nvPr/>
        </p:nvCxnSpPr>
        <p:spPr>
          <a:xfrm rot="5400000">
            <a:off x="5476801" y="1831301"/>
            <a:ext cx="407496" cy="236147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Rett pil 38"/>
          <p:cNvCxnSpPr>
            <a:stCxn id="8" idx="4"/>
            <a:endCxn id="7" idx="7"/>
          </p:cNvCxnSpPr>
          <p:nvPr/>
        </p:nvCxnSpPr>
        <p:spPr>
          <a:xfrm flipH="1">
            <a:off x="3330601" y="4130188"/>
            <a:ext cx="1169209" cy="1477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Rett pil 43"/>
          <p:cNvCxnSpPr>
            <a:stCxn id="8" idx="4"/>
            <a:endCxn id="10" idx="1"/>
          </p:cNvCxnSpPr>
          <p:nvPr/>
        </p:nvCxnSpPr>
        <p:spPr>
          <a:xfrm>
            <a:off x="4499810" y="4130188"/>
            <a:ext cx="1164920" cy="1497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Rett pil 63"/>
          <p:cNvCxnSpPr>
            <a:stCxn id="7" idx="1"/>
            <a:endCxn id="8" idx="2"/>
          </p:cNvCxnSpPr>
          <p:nvPr/>
        </p:nvCxnSpPr>
        <p:spPr>
          <a:xfrm flipV="1">
            <a:off x="937485" y="3672988"/>
            <a:ext cx="1685398" cy="1935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Rett pil 71"/>
          <p:cNvCxnSpPr>
            <a:stCxn id="10" idx="0"/>
            <a:endCxn id="11" idx="4"/>
          </p:cNvCxnSpPr>
          <p:nvPr/>
        </p:nvCxnSpPr>
        <p:spPr>
          <a:xfrm flipV="1">
            <a:off x="6861288" y="5148346"/>
            <a:ext cx="0" cy="345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Rett pil 73"/>
          <p:cNvCxnSpPr>
            <a:stCxn id="11" idx="0"/>
            <a:endCxn id="8" idx="6"/>
          </p:cNvCxnSpPr>
          <p:nvPr/>
        </p:nvCxnSpPr>
        <p:spPr>
          <a:xfrm flipH="1" flipV="1">
            <a:off x="6376736" y="3672988"/>
            <a:ext cx="484552" cy="560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kstSylinder 12"/>
          <p:cNvSpPr txBox="1"/>
          <p:nvPr/>
        </p:nvSpPr>
        <p:spPr>
          <a:xfrm>
            <a:off x="1450233" y="128179"/>
            <a:ext cx="6070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 kognitive </a:t>
            </a:r>
            <a:r>
              <a:rPr lang="nb-NO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interpersonlige</a:t>
            </a:r>
            <a:r>
              <a:rPr lang="nb-NO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modellen*</a:t>
            </a:r>
          </a:p>
        </p:txBody>
      </p:sp>
      <p:sp>
        <p:nvSpPr>
          <p:cNvPr id="32" name="Ellipse 31"/>
          <p:cNvSpPr/>
          <p:nvPr/>
        </p:nvSpPr>
        <p:spPr>
          <a:xfrm>
            <a:off x="441855" y="670249"/>
            <a:ext cx="3384376" cy="914400"/>
          </a:xfrm>
          <a:prstGeom prst="ellipse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Tidligere erfaringer</a:t>
            </a: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Rett pil 27"/>
          <p:cNvCxnSpPr>
            <a:stCxn id="32" idx="4"/>
            <a:endCxn id="5" idx="0"/>
          </p:cNvCxnSpPr>
          <p:nvPr/>
        </p:nvCxnSpPr>
        <p:spPr>
          <a:xfrm>
            <a:off x="2134043" y="1584649"/>
            <a:ext cx="0" cy="391313"/>
          </a:xfrm>
          <a:prstGeom prst="straightConnector1">
            <a:avLst/>
          </a:prstGeom>
          <a:ln>
            <a:solidFill>
              <a:schemeClr val="dk1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08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2771800" y="242088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5261605" y="1817574"/>
            <a:ext cx="33843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41855" y="1871890"/>
            <a:ext cx="33843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3135288" y="494518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41855" y="5474196"/>
            <a:ext cx="33843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450233" y="3073531"/>
            <a:ext cx="5895447" cy="1056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6581665" y="4500274"/>
            <a:ext cx="2880320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629623" y="5522815"/>
            <a:ext cx="33843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629623" y="4192649"/>
            <a:ext cx="33843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588166" y="523824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Buet linje 17"/>
          <p:cNvCxnSpPr>
            <a:stCxn id="5" idx="4"/>
            <a:endCxn id="8" idx="0"/>
          </p:cNvCxnSpPr>
          <p:nvPr/>
        </p:nvCxnSpPr>
        <p:spPr>
          <a:xfrm rot="16200000" flipH="1">
            <a:off x="3122380" y="1797953"/>
            <a:ext cx="287241" cy="2263914"/>
          </a:xfrm>
          <a:prstGeom prst="curved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Buet linje 20"/>
          <p:cNvCxnSpPr>
            <a:stCxn id="4" idx="4"/>
            <a:endCxn id="8" idx="0"/>
          </p:cNvCxnSpPr>
          <p:nvPr/>
        </p:nvCxnSpPr>
        <p:spPr>
          <a:xfrm rot="5400000">
            <a:off x="5505097" y="1624834"/>
            <a:ext cx="341557" cy="255583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Rett pil 38"/>
          <p:cNvCxnSpPr>
            <a:stCxn id="8" idx="4"/>
            <a:endCxn id="7" idx="7"/>
          </p:cNvCxnSpPr>
          <p:nvPr/>
        </p:nvCxnSpPr>
        <p:spPr>
          <a:xfrm flipH="1">
            <a:off x="3330601" y="4130188"/>
            <a:ext cx="1067356" cy="1477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Rett pil 43"/>
          <p:cNvCxnSpPr>
            <a:stCxn id="8" idx="4"/>
            <a:endCxn id="10" idx="1"/>
          </p:cNvCxnSpPr>
          <p:nvPr/>
        </p:nvCxnSpPr>
        <p:spPr>
          <a:xfrm>
            <a:off x="4397957" y="4130188"/>
            <a:ext cx="1727296" cy="1526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Rett pil 63"/>
          <p:cNvCxnSpPr>
            <a:stCxn id="7" idx="1"/>
            <a:endCxn id="8" idx="2"/>
          </p:cNvCxnSpPr>
          <p:nvPr/>
        </p:nvCxnSpPr>
        <p:spPr>
          <a:xfrm flipV="1">
            <a:off x="937485" y="3601860"/>
            <a:ext cx="512748" cy="2006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Rett pil 71"/>
          <p:cNvCxnSpPr>
            <a:stCxn id="10" idx="0"/>
            <a:endCxn id="11" idx="4"/>
          </p:cNvCxnSpPr>
          <p:nvPr/>
        </p:nvCxnSpPr>
        <p:spPr>
          <a:xfrm flipV="1">
            <a:off x="7321811" y="5107049"/>
            <a:ext cx="0" cy="415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Rett pil 73"/>
          <p:cNvCxnSpPr>
            <a:stCxn id="11" idx="0"/>
            <a:endCxn id="8" idx="6"/>
          </p:cNvCxnSpPr>
          <p:nvPr/>
        </p:nvCxnSpPr>
        <p:spPr>
          <a:xfrm flipV="1">
            <a:off x="7321811" y="3601860"/>
            <a:ext cx="23869" cy="590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kstSylinder 12"/>
          <p:cNvSpPr txBox="1"/>
          <p:nvPr/>
        </p:nvSpPr>
        <p:spPr>
          <a:xfrm>
            <a:off x="1450233" y="128179"/>
            <a:ext cx="6070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 kognitive </a:t>
            </a:r>
            <a:r>
              <a:rPr lang="nb-NO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interpersonlige</a:t>
            </a:r>
            <a:r>
              <a:rPr lang="nb-NO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modellen*</a:t>
            </a:r>
          </a:p>
        </p:txBody>
      </p:sp>
      <p:sp>
        <p:nvSpPr>
          <p:cNvPr id="32" name="Ellipse 31"/>
          <p:cNvSpPr/>
          <p:nvPr/>
        </p:nvSpPr>
        <p:spPr>
          <a:xfrm>
            <a:off x="441855" y="670249"/>
            <a:ext cx="3384376" cy="914400"/>
          </a:xfrm>
          <a:prstGeom prst="ellipse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Rett pil 27"/>
          <p:cNvCxnSpPr>
            <a:stCxn id="32" idx="4"/>
            <a:endCxn id="5" idx="0"/>
          </p:cNvCxnSpPr>
          <p:nvPr/>
        </p:nvCxnSpPr>
        <p:spPr>
          <a:xfrm>
            <a:off x="2134043" y="1584649"/>
            <a:ext cx="0" cy="287241"/>
          </a:xfrm>
          <a:prstGeom prst="straightConnector1">
            <a:avLst/>
          </a:prstGeom>
          <a:ln>
            <a:solidFill>
              <a:schemeClr val="dk1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91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</a:t>
            </a:r>
            <a:b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nb-NO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kognitiv </a:t>
            </a:r>
            <a:r>
              <a:rPr lang="nb-NO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interpersonlig</a:t>
            </a:r>
            <a:r>
              <a:rPr lang="nb-NO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modell</a:t>
            </a:r>
            <a:endParaRPr lang="nb-N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50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utgangspunkt i kasusbeskrivelser for «Espen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 «Harald», eller «Silje» og «Guttorm»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Drøft 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situasjoner som trigger negative følelser, uhensiktsmessige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reaksjonsmåter og fellestrekk 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pasientens måte å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tolke og oppfatte situasjonene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0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</a:t>
            </a:r>
            <a:b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kognitiv </a:t>
            </a:r>
            <a:r>
              <a:rPr lang="nb-NO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interpersonlig</a:t>
            </a: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modell</a:t>
            </a:r>
            <a:endParaRPr lang="nb-N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502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to</a:t>
            </a:r>
          </a:p>
          <a:p>
            <a:pPr marL="914400" lvl="1" indent="-514350">
              <a:spcBef>
                <a:spcPts val="0"/>
              </a:spcBef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Spør </a:t>
            </a: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 pasienten har </a:t>
            </a: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grunnleggende negativ oppfatning om seg </a:t>
            </a: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selv, andre </a:t>
            </a: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mennesker og/eller </a:t>
            </a: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verden som </a:t>
            </a: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preger sinnsstemningen og vekker negative følelser, og hemmer funksjon</a:t>
            </a:r>
            <a:endParaRPr lang="nb-NO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14450" lvl="2" indent="-514350">
              <a:spcBef>
                <a:spcPts val="0"/>
              </a:spcBef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 er viktig, som man har hatt gjennom livet, som kjennes ut eller oppfattes som en sannhet og som preger en og hemmer livsutfoldelsen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514350">
              <a:spcBef>
                <a:spcPts val="0"/>
              </a:spcBef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Gå gjennom en situasjon fra den siste tiden der pasienten merket at den grunnleggende oppfatningen dukket opp </a:t>
            </a:r>
          </a:p>
          <a:p>
            <a:pPr marL="1314450" lvl="2" indent="-514350">
              <a:spcBef>
                <a:spcPts val="0"/>
              </a:spcBef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pasienten se for seg at han/hun er i situasjonen igjen</a:t>
            </a:r>
          </a:p>
          <a:p>
            <a:pPr marL="1314450" lvl="2" indent="-514350">
              <a:spcBef>
                <a:spcPts val="0"/>
              </a:spcBef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 fokus på tanker og følelser i situasjonen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92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</a:t>
            </a:r>
            <a:b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kognitiv </a:t>
            </a:r>
            <a:r>
              <a:rPr lang="nb-NO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interpersonlig</a:t>
            </a: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modell</a:t>
            </a:r>
            <a:endParaRPr lang="nb-N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to</a:t>
            </a:r>
          </a:p>
          <a:p>
            <a:pPr marL="914400" lvl="1" indent="-514350">
              <a:spcBef>
                <a:spcPts val="0"/>
              </a:spcBef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Fyll informasjonen fra eksemplene inn i modellen (Boblene: Grunnleggende negativ oppfatning, aktuell hendelse, negative automatiske tanker og følelser)</a:t>
            </a:r>
          </a:p>
          <a:p>
            <a:pPr marL="914400" lvl="1" indent="-514350">
              <a:spcBef>
                <a:spcPts val="0"/>
              </a:spcBef>
              <a:spcAft>
                <a:spcPts val="0"/>
              </a:spcAft>
            </a:pP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Undersøk 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hvordan følelsene virker inn på tankene</a:t>
            </a:r>
          </a:p>
          <a:p>
            <a:pPr marL="1314450" lvl="2" indent="-51435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Drøft hvordan følelser og tanker inngår i en ond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selvforsterkende sirkel</a:t>
            </a:r>
            <a:endParaRPr lang="nb-NO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90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</a:t>
            </a:r>
            <a:br>
              <a:rPr lang="nb-NO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nb-NO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kognitiv </a:t>
            </a:r>
            <a:r>
              <a:rPr lang="nb-NO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interpersonlig</a:t>
            </a:r>
            <a:r>
              <a:rPr lang="nb-NO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modell</a:t>
            </a:r>
            <a:endParaRPr lang="nb-N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to</a:t>
            </a:r>
          </a:p>
          <a:p>
            <a:pPr marL="914400" lvl="1" indent="-514350">
              <a:spcBef>
                <a:spcPts val="0"/>
              </a:spcBef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Undersøk hva pasienten gjør når han/hun har de negative automatiske tankene</a:t>
            </a:r>
          </a:p>
          <a:p>
            <a:pPr marL="1314450" lvl="2" indent="-514350">
              <a:spcBef>
                <a:spcPts val="0"/>
              </a:spcBef>
              <a:spcAft>
                <a:spcPts val="0"/>
              </a:spcAft>
            </a:pPr>
            <a:r>
              <a:rPr lang="nb-NO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Fyll informasjonen inn i modellen (Atferd)</a:t>
            </a:r>
          </a:p>
          <a:p>
            <a:pPr marL="914400" lvl="1" indent="-514350"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Utforsk hvordan </a:t>
            </a: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handlingene virker inn på </a:t>
            </a: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tankene</a:t>
            </a:r>
          </a:p>
          <a:p>
            <a:pPr marL="1314450" lvl="2" indent="-514350">
              <a:spcAft>
                <a:spcPts val="0"/>
              </a:spcAft>
            </a:pPr>
            <a:r>
              <a:rPr lang="nb-NO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Drøft hvordan tankene og atferden til pasienten inngår i en ond selvforsterkende sirkel</a:t>
            </a:r>
            <a:endParaRPr lang="nb-NO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4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</a:t>
            </a:r>
            <a:br>
              <a:rPr lang="nb-NO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nb-NO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kognitiv </a:t>
            </a:r>
            <a:r>
              <a:rPr lang="nb-NO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interpersonlig</a:t>
            </a:r>
            <a:r>
              <a:rPr lang="nb-NO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modell</a:t>
            </a:r>
            <a:endParaRPr lang="nb-N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to</a:t>
            </a:r>
          </a:p>
          <a:p>
            <a:pPr marL="914400" lvl="1" indent="-514350">
              <a:spcAft>
                <a:spcPts val="0"/>
              </a:spcAft>
            </a:pP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Kartlegg andre personers reaksjoner på pasientens atferd</a:t>
            </a:r>
          </a:p>
          <a:p>
            <a:pPr marL="1314450" lvl="2" indent="-514350">
              <a:spcAft>
                <a:spcPts val="0"/>
              </a:spcAft>
            </a:pPr>
            <a:r>
              <a:rPr lang="nb-NO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Fyll inn i modellen</a:t>
            </a:r>
          </a:p>
          <a:p>
            <a:pPr marL="914400" lvl="1" indent="-514350">
              <a:spcAft>
                <a:spcPts val="0"/>
              </a:spcAft>
            </a:pP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Utforsk hvordan pasienten tolker andres reaksjoner, med  særlig vekt på tolkninger som er i overensstemmelse med pasientens negative automatiske tanker og som forsterker den negative grunnleggende oppfatningen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2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</a:t>
            </a:r>
            <a:b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kognitiv </a:t>
            </a:r>
            <a:r>
              <a:rPr lang="nb-NO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interpersonlig</a:t>
            </a:r>
            <a:r>
              <a:rPr lang="nb-N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modell</a:t>
            </a:r>
            <a:endParaRPr lang="nb-N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to</a:t>
            </a:r>
          </a:p>
          <a:p>
            <a:pPr marL="914400" lvl="1" indent="-514350"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Presentere </a:t>
            </a: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kasusformuleringen til </a:t>
            </a: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pasienten, ha fokus på en tredje ond sirkel (automatiske tanker – atferd – andres reaksjoner – automatiske tanker) og undersøk om formuleringen gir mening</a:t>
            </a:r>
          </a:p>
          <a:p>
            <a:pPr marL="914400" lvl="1" indent="-514350">
              <a:spcAft>
                <a:spcPts val="0"/>
              </a:spcAft>
            </a:pP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Undersøk 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 pasienten kan se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sammenhenger 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mellom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negative grunnleggende oppfatninger og 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tidligere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negative hendelser og opplevelser 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livet. </a:t>
            </a:r>
          </a:p>
          <a:p>
            <a:pPr marL="1314450" lvl="2" indent="-514350">
              <a:spcAft>
                <a:spcPts val="0"/>
              </a:spcAft>
            </a:pP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Informer om at tankesett og reaksjonsmåter som dannes i barndommen kan leve videre og prege en i voksen alder</a:t>
            </a:r>
            <a:endParaRPr lang="nb-NO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514350">
              <a:spcAft>
                <a:spcPts val="0"/>
              </a:spcAft>
              <a:buFont typeface="+mj-lt"/>
              <a:buAutoNum type="arabicPeriod" startAt="7"/>
            </a:pPr>
            <a:endParaRPr lang="nb-NO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514350">
              <a:spcAft>
                <a:spcPts val="0"/>
              </a:spcAft>
              <a:buFont typeface="+mj-lt"/>
              <a:buAutoNum type="arabicPeriod" startAt="7"/>
            </a:pP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514350">
              <a:spcAft>
                <a:spcPts val="0"/>
              </a:spcAft>
              <a:buFont typeface="+mj-lt"/>
              <a:buAutoNum type="arabicPeriod" startAt="7"/>
            </a:pPr>
            <a:endParaRPr lang="nb-NO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6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1217</TotalTime>
  <Words>639</Words>
  <Application>Microsoft Office PowerPoint</Application>
  <PresentationFormat>Skjermfremvisning (4:3)</PresentationFormat>
  <Paragraphs>84</Paragraphs>
  <Slides>12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Standard utforming</vt:lpstr>
      <vt:lpstr>Office-tema</vt:lpstr>
      <vt:lpstr>PowerPoint-presentasjon</vt:lpstr>
      <vt:lpstr>PowerPoint-presentasjon</vt:lpstr>
      <vt:lpstr>PowerPoint-presentasjon</vt:lpstr>
      <vt:lpstr>Ferdighetstrening  – kognitiv interpersonlig modell</vt:lpstr>
      <vt:lpstr>Ferdighetstrening  – kognitiv interpersonlig modell</vt:lpstr>
      <vt:lpstr>Ferdighetstrening  – kognitiv interpersonlig modell</vt:lpstr>
      <vt:lpstr>Ferdighetstrening  – kognitiv interpersonlig modell</vt:lpstr>
      <vt:lpstr>Ferdighetstrening  – kognitiv interpersonlig modell</vt:lpstr>
      <vt:lpstr>Ferdighetstrening  – kognitiv interpersonlig modell</vt:lpstr>
      <vt:lpstr>Ferdighetstrening  – kognitiv interpersonlig modell</vt:lpstr>
      <vt:lpstr>Ferdighetstrening  – kognitiv interpersonlig modell</vt:lpstr>
      <vt:lpstr>Ferdighetstrening – kognitiv interpersonlig modell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Peter Prescott</dc:creator>
  <cp:lastModifiedBy>Peter Prescott</cp:lastModifiedBy>
  <cp:revision>44</cp:revision>
  <cp:lastPrinted>2017-12-06T09:13:48Z</cp:lastPrinted>
  <dcterms:created xsi:type="dcterms:W3CDTF">2017-01-17T16:45:16Z</dcterms:created>
  <dcterms:modified xsi:type="dcterms:W3CDTF">2018-10-21T10:44:00Z</dcterms:modified>
</cp:coreProperties>
</file>