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14"/>
  </p:notesMasterIdLst>
  <p:sldIdLst>
    <p:sldId id="270" r:id="rId4"/>
    <p:sldId id="260" r:id="rId5"/>
    <p:sldId id="261" r:id="rId6"/>
    <p:sldId id="272" r:id="rId7"/>
    <p:sldId id="269" r:id="rId8"/>
    <p:sldId id="265" r:id="rId9"/>
    <p:sldId id="273" r:id="rId10"/>
    <p:sldId id="274" r:id="rId11"/>
    <p:sldId id="267" r:id="rId12"/>
    <p:sldId id="266" r:id="rId1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5" autoAdjust="0"/>
    <p:restoredTop sz="94631" autoAdjust="0"/>
  </p:normalViewPr>
  <p:slideViewPr>
    <p:cSldViewPr snapToGrid="0">
      <p:cViewPr varScale="1">
        <p:scale>
          <a:sx n="75" d="100"/>
          <a:sy n="75" d="100"/>
        </p:scale>
        <p:origin x="106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49D2A-68AD-4151-8480-CE2DA1A6CBA1}" type="datetimeFigureOut">
              <a:rPr lang="nb-NO" smtClean="0"/>
              <a:t>17.05.2018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E18D0-6DAC-426B-B5EA-BFB0032438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2704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Hente fram alternative tanker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E18D0-6DAC-426B-B5EA-BFB003243825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5826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E18D0-6DAC-426B-B5EA-BFB003243825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2808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A8CAC-0902-4D89-B60C-B14D152C17E0}" type="slidenum">
              <a:rPr lang="nb-NO" smtClean="0">
                <a:solidFill>
                  <a:prstClr val="black"/>
                </a:solidFill>
              </a:rPr>
              <a:pPr/>
              <a:t>9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65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86DA94A-DB14-452F-9CBE-5DF31F41F33F}" type="datetime1">
              <a:rPr lang="nb-NO" altLang="nb-NO"/>
              <a:pPr>
                <a:defRPr/>
              </a:pPr>
              <a:t>17.05.2018</a:t>
            </a:fld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819BC80-939F-499E-A14F-6BD2BE2A542C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5262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6C1BE8D-5087-4CE3-A48E-695FAEEE0033}" type="datetime1">
              <a:rPr lang="nb-NO" altLang="nb-NO"/>
              <a:pPr>
                <a:defRPr/>
              </a:pPr>
              <a:t>17.05.2018</a:t>
            </a:fld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03B000A-42EB-4F4F-8401-35886007F251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51544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F0A5792-634A-4721-9DE8-8748ADE6E28F}" type="datetime1">
              <a:rPr lang="nb-NO" altLang="nb-NO"/>
              <a:pPr>
                <a:defRPr/>
              </a:pPr>
              <a:t>17.05.2018</a:t>
            </a:fld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2C13F3-0753-4258-9BB2-34A5BA986939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68393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EA09601-509C-4F50-A54C-46106B70109D}" type="datetime1">
              <a:rPr lang="nb-NO"/>
              <a:pPr>
                <a:defRPr/>
              </a:pPr>
              <a:t>17.05.2018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65A68D-B1BB-4137-92E1-1FC81A7AC5A2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367850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194EFDCD-4927-4A7F-9580-184F3EAAA82A}" type="datetime1">
              <a:rPr lang="nb-NO"/>
              <a:pPr>
                <a:defRPr/>
              </a:pPr>
              <a:t>17.05.2018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E1A93EF-DC7D-4A23-92FE-64BD19E80CE5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756707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C8F9939C-8C25-4C44-B977-B6CBA8C808A4}" type="datetime1">
              <a:rPr lang="nb-NO"/>
              <a:pPr>
                <a:defRPr/>
              </a:pPr>
              <a:t>17.05.2018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BBAC4B1-1EF7-4D2A-8114-85282EE6239B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31103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1958E966-D068-41EE-BE0F-8AB29D74EB58}" type="datetime1">
              <a:rPr lang="nb-NO"/>
              <a:pPr>
                <a:defRPr/>
              </a:pPr>
              <a:t>17.05.2018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9AE888B-299B-47F3-8F1D-398C4A99E232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342543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723FDED3-FCEA-48E3-855F-E034858A0722}" type="datetime1">
              <a:rPr lang="nb-NO"/>
              <a:pPr>
                <a:defRPr/>
              </a:pPr>
              <a:t>17.05.2018</a:t>
            </a:fld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2AB5369-D755-45BE-A4E7-97C0DA9C69B0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39935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098AA8E4-62C8-4035-8F5E-CCD5435AE05D}" type="datetime1">
              <a:rPr lang="nb-NO"/>
              <a:pPr>
                <a:defRPr/>
              </a:pPr>
              <a:t>17.05.2018</a:t>
            </a:fld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60F1205-FA89-4443-BA78-AA0FD1331783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862291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D63F484C-11F0-48F9-9550-DFA99CE6A750}" type="datetime1">
              <a:rPr lang="nb-NO"/>
              <a:pPr>
                <a:defRPr/>
              </a:pPr>
              <a:t>17.05.2018</a:t>
            </a:fld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E5EFD8-B808-45CE-AA4A-E0B263729625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9503181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79476EBD-0E35-42CA-8EEC-101F0C36D2DB}" type="datetime1">
              <a:rPr lang="nb-NO"/>
              <a:pPr>
                <a:defRPr/>
              </a:pPr>
              <a:t>17.05.2018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D1D4C33-4F1B-4727-A9BA-1F5AE49CA1A9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42177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2BD9A23-D427-4F59-BA3B-C0F30D14BB09}" type="datetime1">
              <a:rPr lang="nb-NO" altLang="nb-NO"/>
              <a:pPr>
                <a:defRPr/>
              </a:pPr>
              <a:t>17.05.2018</a:t>
            </a:fld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298EF60-B3C9-4C20-92B1-8196E943559B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3906762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CB0FF4DA-37FD-4575-9902-E9903CFDF115}" type="datetime1">
              <a:rPr lang="nb-NO"/>
              <a:pPr>
                <a:defRPr/>
              </a:pPr>
              <a:t>17.05.2018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BEDC207-DAA2-40F7-BB01-8327E6FB5258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576339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688532A8-6137-4039-814C-58BA92F4BF3A}" type="datetime1">
              <a:rPr lang="nb-NO"/>
              <a:pPr>
                <a:defRPr/>
              </a:pPr>
              <a:t>17.05.2018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18925AA-870D-45F9-8799-5ECC7B98DD48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4801261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0D8B5418-7B53-4B43-8A0A-41398D8BEF31}" type="datetime1">
              <a:rPr lang="nb-NO"/>
              <a:pPr>
                <a:defRPr/>
              </a:pPr>
              <a:t>17.05.2018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0F68111-360F-4E0B-94E6-51422E6C8B1F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9408514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DDC7-C908-4DEA-825D-D1640FAF513F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17.05.2018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7B-486A-4D87-B92A-8E080BDBE25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8376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DDC7-C908-4DEA-825D-D1640FAF513F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17.05.2018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7B-486A-4D87-B92A-8E080BDBE25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7778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DDC7-C908-4DEA-825D-D1640FAF513F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17.05.2018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7B-486A-4D87-B92A-8E080BDBE25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6454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DDC7-C908-4DEA-825D-D1640FAF513F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17.05.2018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7B-486A-4D87-B92A-8E080BDBE25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2114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DDC7-C908-4DEA-825D-D1640FAF513F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17.05.2018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7B-486A-4D87-B92A-8E080BDBE25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5878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DDC7-C908-4DEA-825D-D1640FAF513F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17.05.2018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7B-486A-4D87-B92A-8E080BDBE25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1533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DDC7-C908-4DEA-825D-D1640FAF513F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17.05.2018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7B-486A-4D87-B92A-8E080BDBE25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5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0EE6BA4-6F2B-4F8B-82A4-FD80C062A853}" type="datetime1">
              <a:rPr lang="nb-NO" altLang="nb-NO"/>
              <a:pPr>
                <a:defRPr/>
              </a:pPr>
              <a:t>17.05.2018</a:t>
            </a:fld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F01C18-6876-41E5-9DB2-9A1EE50AFFC8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116042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DDC7-C908-4DEA-825D-D1640FAF513F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17.05.2018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7B-486A-4D87-B92A-8E080BDBE25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674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DDC7-C908-4DEA-825D-D1640FAF513F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17.05.2018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7B-486A-4D87-B92A-8E080BDBE25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1454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DDC7-C908-4DEA-825D-D1640FAF513F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17.05.2018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7B-486A-4D87-B92A-8E080BDBE25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2033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DDC7-C908-4DEA-825D-D1640FAF513F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17.05.2018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7B-486A-4D87-B92A-8E080BDBE25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09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8EA7CBB-52A1-4C51-9A91-5BD32925DD7A}" type="datetime1">
              <a:rPr lang="nb-NO" altLang="nb-NO"/>
              <a:pPr>
                <a:defRPr/>
              </a:pPr>
              <a:t>17.05.2018</a:t>
            </a:fld>
            <a:endParaRPr lang="nb-NO" alt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48CD74B-7D23-46A7-B452-52B5DEE3B834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37225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1E73968-8E96-4690-9B39-522D3E25DB0B}" type="datetime1">
              <a:rPr lang="nb-NO" altLang="nb-NO"/>
              <a:pPr>
                <a:defRPr/>
              </a:pPr>
              <a:t>17.05.2018</a:t>
            </a:fld>
            <a:endParaRPr lang="nb-NO" alt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E92C705-915C-4DF7-8FE9-C44534BEF693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55938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8FEA831-4CBC-4ED5-BCD6-881C76CE7866}" type="datetime1">
              <a:rPr lang="nb-NO" altLang="nb-NO"/>
              <a:pPr>
                <a:defRPr/>
              </a:pPr>
              <a:t>17.05.2018</a:t>
            </a:fld>
            <a:endParaRPr lang="nb-NO" alt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FDC3ED9-242A-4AE0-8D83-135985784560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2530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A202B49-065A-4C3B-A13E-37D433A5BB51}" type="datetime1">
              <a:rPr lang="nb-NO" altLang="nb-NO"/>
              <a:pPr>
                <a:defRPr/>
              </a:pPr>
              <a:t>17.05.2018</a:t>
            </a:fld>
            <a:endParaRPr lang="nb-NO" alt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762EE3F-9015-4F95-82E3-E5352F96C734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50666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8110805-9AAA-417D-BAB2-45A6B5DB66ED}" type="datetime1">
              <a:rPr lang="nb-NO" altLang="nb-NO"/>
              <a:pPr>
                <a:defRPr/>
              </a:pPr>
              <a:t>17.05.2018</a:t>
            </a:fld>
            <a:endParaRPr lang="nb-NO" alt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30270C-047C-43C7-A50A-AA7C5AB2C1F6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98120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A3C1F34-9756-4EF9-A56F-A7FE77E2F50A}" type="datetime1">
              <a:rPr lang="nb-NO" altLang="nb-NO"/>
              <a:pPr>
                <a:defRPr/>
              </a:pPr>
              <a:t>17.05.2018</a:t>
            </a:fld>
            <a:endParaRPr lang="nb-NO" alt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51AD66A-0B40-47B2-886B-6229F91AEA2E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63577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A2879-703B-4B49-A7BC-8FA5149EE754}" type="datetime1">
              <a:rPr lang="nb-NO" altLang="nb-NO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17.05.2018</a:t>
            </a:fld>
            <a:endParaRPr lang="nb-NO" alt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b-NO" alt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  <a:latin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9CBC52-A36E-4257-BF46-31FAED211EA1}" type="slidenum">
              <a:rPr lang="nb-NO" altLang="nb-NO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3561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262220-9EA8-434A-A7F1-437BD3C1DB06}" type="datetime1">
              <a:rPr lang="nb-NO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17.05.2018</a:t>
            </a:fld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b-NO" alt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A4039E-8957-4083-B43F-BD424DBE1263}" type="slidenum">
              <a:rPr lang="nb-NO" altLang="nb-NO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05719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4DDC7-C908-4DEA-825D-D1640FAF513F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17.05.2018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E57B-486A-4D87-B92A-8E080BDBE25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40914" y="1840155"/>
            <a:ext cx="78689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Norsk institutt for kognitiv terapi</a:t>
            </a:r>
          </a:p>
          <a:p>
            <a:pPr algn="ctr"/>
            <a:endParaRPr lang="nb-NO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b-NO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Ferdighetstrening</a:t>
            </a:r>
          </a:p>
          <a:p>
            <a:pPr algn="ctr"/>
            <a:endParaRPr lang="nb-NO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b-NO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og alvorlige rusmiddelproblemer</a:t>
            </a:r>
            <a:endParaRPr lang="nb-NO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6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Ferdighetstrening – rusmiddelproblemer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Demonstrasjon og øvelse 2 og 2</a:t>
            </a:r>
          </a:p>
          <a:p>
            <a:pPr marL="971550" lvl="1" indent="-514350">
              <a:buFont typeface="+mj-lt"/>
              <a:buAutoNum type="arabicPeriod" startAt="8"/>
            </a:pP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Presentere «Ressursmodellen» og gå gjennom den sammen med pasienten </a:t>
            </a:r>
          </a:p>
          <a:p>
            <a:pPr lvl="2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Før opp informasjonen i skjemaet «Hva jeg kan gjøre med av for å få til endring?»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98EF60-B3C9-4C20-92B1-8196E943559B}" type="slidenum">
              <a:rPr lang="nb-NO" altLang="nb-NO" b="0" smtClean="0"/>
              <a:pPr>
                <a:defRPr/>
              </a:pPr>
              <a:t>10</a:t>
            </a:fld>
            <a:endParaRPr lang="nb-NO" altLang="nb-NO" b="0" dirty="0"/>
          </a:p>
        </p:txBody>
      </p:sp>
    </p:spTree>
    <p:extLst>
      <p:ext uri="{BB962C8B-B14F-4D97-AF65-F5344CB8AC3E}">
        <p14:creationId xmlns:p14="http://schemas.microsoft.com/office/powerpoint/2010/main" val="185321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Ferdighetstrening – rusmiddelproblemer</a:t>
            </a:r>
            <a:endParaRPr lang="nb-N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utgangspunkt i «Elisabeth» 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drøft hvilke negative konsekvenser som rusmiddelbruk har, har hatt og kan komme til å ha for henne, gjerne også de som ikke er nevnt i beskrivelsene. Diskuter utfordringer og eksempler på mestring som kommer fram i beskrivelsene</a:t>
            </a: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Gjør det samme for «Robert»</a:t>
            </a:r>
          </a:p>
          <a:p>
            <a:pPr marL="0" indent="0">
              <a:buNone/>
            </a:pPr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19BC80-939F-499E-A14F-6BD2BE2A542C}" type="slidenum">
              <a:rPr lang="nb-NO" altLang="nb-NO" b="0" smtClean="0"/>
              <a:pPr>
                <a:defRPr/>
              </a:pPr>
              <a:t>2</a:t>
            </a:fld>
            <a:endParaRPr lang="nb-NO" altLang="nb-NO" b="0" dirty="0"/>
          </a:p>
        </p:txBody>
      </p:sp>
    </p:spTree>
    <p:extLst>
      <p:ext uri="{BB962C8B-B14F-4D97-AF65-F5344CB8AC3E}">
        <p14:creationId xmlns:p14="http://schemas.microsoft.com/office/powerpoint/2010/main" val="126489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Ferdighetstrening – rusmiddelproblemer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Demonstrasjon og øvelse 2 og 2</a:t>
            </a:r>
          </a:p>
          <a:p>
            <a:pPr marL="914400" lvl="1" indent="-514350">
              <a:buFont typeface="+mj-lt"/>
              <a:buAutoNum type="arabicPeriod"/>
            </a:pP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Hent fram alternative tanker gjennom kartlegging av negative konsekvenser</a:t>
            </a:r>
          </a:p>
          <a:p>
            <a:pPr lvl="2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om lov, gi en begrunnelse for kartleggingen, be pasienten fylle 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 kartleggingsskjemaet «Oversikt over negative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konsekvenser»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Plukk ut et par av de viktigste negative konsekvensene, utforsk disse og undersøk hva de betyr for pasienten</a:t>
            </a:r>
          </a:p>
          <a:p>
            <a:pPr lvl="3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Undersøk hvilken effekt </a:t>
            </a:r>
            <a:r>
              <a:rPr lang="nb-NO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tanker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om de negative konsekvensene har for motivasjon, besluttsomhet, forpliktelse og faktisk rusmiddelbruk</a:t>
            </a:r>
          </a:p>
          <a:p>
            <a:pPr lvl="1"/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98EF60-B3C9-4C20-92B1-8196E943559B}" type="slidenum">
              <a:rPr lang="nb-NO" altLang="nb-NO" b="0" smtClean="0"/>
              <a:pPr>
                <a:defRPr/>
              </a:pPr>
              <a:t>3</a:t>
            </a:fld>
            <a:endParaRPr lang="nb-NO" altLang="nb-NO" b="0" dirty="0"/>
          </a:p>
        </p:txBody>
      </p:sp>
    </p:spTree>
    <p:extLst>
      <p:ext uri="{BB962C8B-B14F-4D97-AF65-F5344CB8AC3E}">
        <p14:creationId xmlns:p14="http://schemas.microsoft.com/office/powerpoint/2010/main" val="10346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4299"/>
          </a:xfrm>
        </p:spPr>
        <p:txBody>
          <a:bodyPr/>
          <a:lstStyle/>
          <a:p>
            <a:r>
              <a:rPr lang="nb-NO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Ferdighetstrening – rusmiddelproblemer</a:t>
            </a:r>
            <a:endParaRPr lang="nb-N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884" y="1215189"/>
            <a:ext cx="8470232" cy="5506286"/>
          </a:xfrm>
        </p:spPr>
        <p:txBody>
          <a:bodyPr>
            <a:normAutofit/>
          </a:bodyPr>
          <a:lstStyle/>
          <a:p>
            <a:pPr lvl="0"/>
            <a:r>
              <a:rPr lang="nb-NO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Demonstrasjon og øvelse 2 og 2</a:t>
            </a:r>
          </a:p>
          <a:p>
            <a:pPr marL="971550" lvl="1" indent="-514350" eaLnBrk="1" hangingPunct="1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nb-NO" alt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Hent fram informasjon til utarbeidelse av ABCDE ved å utforske ambivalens </a:t>
            </a:r>
          </a:p>
          <a:p>
            <a:pPr lvl="2" eaLnBrk="1" hangingPunct="1">
              <a:lnSpc>
                <a:spcPct val="110000"/>
              </a:lnSpc>
              <a:spcBef>
                <a:spcPts val="0"/>
              </a:spcBef>
            </a:pPr>
            <a:r>
              <a:rPr lang="nb-NO" alt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 gode med rusmiddelbruk og det negative med endring (B – automatiske tanker som kan lede til rusmiddelbruk)</a:t>
            </a:r>
          </a:p>
          <a:p>
            <a:pPr lvl="2" eaLnBrk="1" hangingPunct="1">
              <a:lnSpc>
                <a:spcPct val="110000"/>
              </a:lnSpc>
              <a:spcBef>
                <a:spcPts val="0"/>
              </a:spcBef>
            </a:pPr>
            <a:r>
              <a:rPr lang="nb-NO" alt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 negative med rusmiddelbruk og det gode med endring (D – alternative/hjelpsomme tanker som kan lede til at man ikke bruker rusmidler)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</a:pPr>
            <a:r>
              <a:rPr lang="nb-NO" alt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Fyll informasjonen inn i et ABCDE-skjema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98EF60-B3C9-4C20-92B1-8196E943559B}" type="slidenum">
              <a:rPr lang="nb-NO" altLang="nb-NO" b="0" smtClean="0"/>
              <a:pPr>
                <a:defRPr/>
              </a:pPr>
              <a:t>4</a:t>
            </a:fld>
            <a:endParaRPr lang="nb-NO" altLang="nb-NO" b="0" dirty="0"/>
          </a:p>
        </p:txBody>
      </p:sp>
    </p:spTree>
    <p:extLst>
      <p:ext uri="{BB962C8B-B14F-4D97-AF65-F5344CB8AC3E}">
        <p14:creationId xmlns:p14="http://schemas.microsoft.com/office/powerpoint/2010/main" val="21163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3302D4-ECE4-4B09-95AF-065E5BCD215A}" type="slidenum">
              <a:rPr lang="nb-NO" altLang="nb-NO" sz="14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nb-NO" altLang="nb-NO" sz="1400" b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9723" name="Group 27"/>
          <p:cNvGraphicFramePr>
            <a:graphicFrameLocks noGrp="1"/>
          </p:cNvGraphicFramePr>
          <p:nvPr>
            <p:extLst/>
          </p:nvPr>
        </p:nvGraphicFramePr>
        <p:xfrm>
          <a:off x="179512" y="765175"/>
          <a:ext cx="8784979" cy="5380639"/>
        </p:xfrm>
        <a:graphic>
          <a:graphicData uri="http://schemas.openxmlformats.org/drawingml/2006/table">
            <a:tbl>
              <a:tblPr/>
              <a:tblGrid>
                <a:gridCol w="1080120"/>
                <a:gridCol w="2664296"/>
                <a:gridCol w="1152128"/>
                <a:gridCol w="2664296"/>
                <a:gridCol w="1224139"/>
              </a:tblGrid>
              <a:tr h="13166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Indre/ytre trigger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Situasjon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Automatisk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Tanke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Indre tilstand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Handling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Alternativ tanke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Indre tilstand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Handling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altLang="nb-NO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altLang="nb-NO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nb-NO" sz="16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altLang="nb-NO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3671" name="Text Box 22"/>
          <p:cNvSpPr txBox="1">
            <a:spLocks noChangeArrowheads="1"/>
          </p:cNvSpPr>
          <p:nvPr/>
        </p:nvSpPr>
        <p:spPr bwMode="auto">
          <a:xfrm>
            <a:off x="1619250" y="6350"/>
            <a:ext cx="5759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b-NO" altLang="nb-NO" sz="3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kolonners skjema (ABCDE)</a:t>
            </a:r>
          </a:p>
        </p:txBody>
      </p:sp>
    </p:spTree>
    <p:extLst>
      <p:ext uri="{BB962C8B-B14F-4D97-AF65-F5344CB8AC3E}">
        <p14:creationId xmlns:p14="http://schemas.microsoft.com/office/powerpoint/2010/main" val="181649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Ferdighetstrening – rusmiddelproblemer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nb-NO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Demonstrasjon og øvelse 2 og 2</a:t>
            </a:r>
          </a:p>
          <a:p>
            <a:pPr lvl="1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Pasienten har tatt en beslutning om endring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pasienten fylle ut </a:t>
            </a:r>
            <a:r>
              <a:rPr lang="nb-NO" dirty="0">
                <a:latin typeface="Times New Roman" panose="02020603050405020304" pitchFamily="18" charset="0"/>
                <a:ea typeface="Calibri" panose="020F0502020204030204" pitchFamily="34" charset="0"/>
              </a:rPr>
              <a:t>skjemaet «Hvilke situasjoner og hendelser leder til at du bruker rusmidler?» for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å kartlegge risikofaktorer som kan lede til rusmiddelbruk.</a:t>
            </a:r>
          </a:p>
          <a:p>
            <a:pPr marL="1371600" lvl="2" indent="-514350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utgangspunkt i en av risikosituasjonene som pasienten strever med og 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hent fram automatiske tanker som kan lede til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rusmiddelbruk</a:t>
            </a:r>
          </a:p>
          <a:p>
            <a:pPr marL="1371600" lvl="2" indent="-514350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 informasjon om at det kan være vanskelige å legge merke til og huske tankene som leder til rusmiddelbruk og at det kan være lettere å kjenne dem igjen. Gå gjennom «Rusmiddelrelaterte tanker» og undersøk hvilke som pasienten gjenkjenner. </a:t>
            </a:r>
          </a:p>
          <a:p>
            <a:pPr marL="1371600" lvl="2" indent="-514350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Utarbeid en ABC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CD74B-7D23-46A7-B452-52B5DEE3B834}" type="slidenum">
              <a:rPr lang="nb-NO" altLang="nb-NO" b="0" smtClean="0"/>
              <a:pPr>
                <a:defRPr/>
              </a:pPr>
              <a:t>6</a:t>
            </a:fld>
            <a:endParaRPr lang="nb-NO" altLang="nb-NO" b="0" dirty="0"/>
          </a:p>
        </p:txBody>
      </p:sp>
    </p:spTree>
    <p:extLst>
      <p:ext uri="{BB962C8B-B14F-4D97-AF65-F5344CB8AC3E}">
        <p14:creationId xmlns:p14="http://schemas.microsoft.com/office/powerpoint/2010/main" val="351405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Ferdighetstrening – rusmiddelproblemer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nb-NO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Demonstrasjon og øvelse 2 og </a:t>
            </a:r>
            <a:r>
              <a:rPr lang="nb-NO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nb-NO" altLang="nb-NO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 startAt="4"/>
            </a:pPr>
            <a:r>
              <a:rPr lang="nb-NO" altLang="nb-NO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utgangspunkt i en gang pasienten var fristet til å bruke rusmidler, men lot vær. Hent fram alternative/hjelpsomme tanker ved å </a:t>
            </a:r>
          </a:p>
          <a:p>
            <a:pPr lvl="2"/>
            <a:r>
              <a:rPr lang="nb-NO" altLang="nb-NO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Undersøke hva pasienten tenker og sier til seg selv for å få det til </a:t>
            </a:r>
          </a:p>
          <a:p>
            <a:pPr lvl="2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Drøfte hva som vil skje på kort (automatiske tanker) 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 lang sikt (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alternative/hjelpsomme 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tanker) hvis han/hun bruker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rusmidler.</a:t>
            </a:r>
          </a:p>
          <a:p>
            <a:pPr lvl="2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Undersøke hvordan 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pasienten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når han/hun klarer å motstå fristelsen (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 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tanker)</a:t>
            </a:r>
          </a:p>
          <a:p>
            <a:pPr lvl="1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Utvid ABC med DE – ta gjerne med noen av de alternative tankene som er kommet fram tidligere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CD74B-7D23-46A7-B452-52B5DEE3B834}" type="slidenum">
              <a:rPr lang="nb-NO" altLang="nb-NO" b="0" smtClean="0"/>
              <a:pPr>
                <a:defRPr/>
              </a:pPr>
              <a:t>7</a:t>
            </a:fld>
            <a:endParaRPr lang="nb-NO" altLang="nb-NO" b="0" dirty="0"/>
          </a:p>
        </p:txBody>
      </p:sp>
    </p:spTree>
    <p:extLst>
      <p:ext uri="{BB962C8B-B14F-4D97-AF65-F5344CB8AC3E}">
        <p14:creationId xmlns:p14="http://schemas.microsoft.com/office/powerpoint/2010/main" val="423392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Ferdighetstrening – rusmiddelproblemer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Demonstrasjon og øvelse 2 og </a:t>
            </a:r>
            <a:r>
              <a:rPr lang="nb-NO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nb-NO" altLang="nb-NO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 startAt="5"/>
            </a:pPr>
            <a:r>
              <a:rPr lang="nb-NO" altLang="nb-NO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Kartlegg indre og ytre triggere for sug 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nb-NO" altLang="nb-NO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Undersøk hvordan pasienten håndterer sug – ta gjerne utgangspunkt i eksempler der pasienten hadde sug men ikke brukte noe</a:t>
            </a:r>
          </a:p>
          <a:p>
            <a:pPr marL="1371600" lvl="2" indent="-514350"/>
            <a:r>
              <a:rPr lang="nb-NO" altLang="nb-NO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Atferdsmessige tiltak, nyttige tanker og selvinstrukser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nb-NO" altLang="nb-NO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Undersøk om pasienten har katastrofetanker om sug og hent fram alternative tanker</a:t>
            </a:r>
          </a:p>
          <a:p>
            <a:pPr marL="1371600" lvl="2" indent="-514350"/>
            <a:r>
              <a:rPr lang="nb-NO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Fyll informasjonen inn i en ABCDE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CD74B-7D23-46A7-B452-52B5DEE3B834}" type="slidenum">
              <a:rPr lang="nb-NO" altLang="nb-NO" b="0" smtClean="0"/>
              <a:pPr>
                <a:defRPr/>
              </a:pPr>
              <a:t>8</a:t>
            </a:fld>
            <a:endParaRPr lang="nb-NO" altLang="nb-NO" b="0" dirty="0"/>
          </a:p>
        </p:txBody>
      </p:sp>
    </p:spTree>
    <p:extLst>
      <p:ext uri="{BB962C8B-B14F-4D97-AF65-F5344CB8AC3E}">
        <p14:creationId xmlns:p14="http://schemas.microsoft.com/office/powerpoint/2010/main" val="90889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3FE5-09B1-432C-AD7F-4F5A057866B6}" type="slidenum">
              <a:rPr lang="nb-NO" altLang="nb-NO" b="0">
                <a:solidFill>
                  <a:srgbClr val="000000"/>
                </a:solidFill>
              </a:rPr>
              <a:pPr/>
              <a:t>9</a:t>
            </a:fld>
            <a:endParaRPr lang="nb-NO" altLang="nb-NO" b="0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8892" y="3252989"/>
            <a:ext cx="1676400" cy="1066716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nb-NO" sz="2400" b="0">
                <a:solidFill>
                  <a:srgbClr val="000000"/>
                </a:solidFill>
                <a:cs typeface="Times New Roman" panose="02020603050405020304" pitchFamily="18" charset="0"/>
              </a:rPr>
              <a:t>Følelser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553830" y="1462289"/>
            <a:ext cx="1905000" cy="10668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nb-NO" sz="2400" b="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Kropps</a:t>
            </a:r>
            <a:r>
              <a:rPr lang="en-US" altLang="nb-NO" sz="2400" b="0" dirty="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</a:p>
          <a:p>
            <a:pPr algn="ctr" eaLnBrk="1" hangingPunct="1"/>
            <a:r>
              <a:rPr lang="en-US" altLang="nb-NO" sz="2400" b="0" dirty="0" err="1">
                <a:solidFill>
                  <a:srgbClr val="000000"/>
                </a:solidFill>
                <a:cs typeface="Times New Roman" panose="02020603050405020304" pitchFamily="18" charset="0"/>
              </a:rPr>
              <a:t>reaksjoner</a:t>
            </a:r>
            <a:endParaRPr lang="en-US" altLang="nb-NO" sz="2400" b="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422442" y="3252989"/>
            <a:ext cx="1752600" cy="1066716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nb-NO" sz="2400" b="0" dirty="0">
                <a:solidFill>
                  <a:srgbClr val="000000"/>
                </a:solidFill>
                <a:cs typeface="Times New Roman" panose="02020603050405020304" pitchFamily="18" charset="0"/>
              </a:rPr>
              <a:t>Tanker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541798" y="5081620"/>
            <a:ext cx="1904999" cy="9906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nb-NO" sz="2400" b="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Atferd</a:t>
            </a:r>
            <a:endParaRPr lang="en-US" altLang="nb-NO" sz="2400" b="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nb-NO" sz="2400" b="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Aktivititer</a:t>
            </a:r>
            <a:endParaRPr lang="en-US" altLang="nb-NO" sz="2400" b="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" name="AutoShape 7"/>
          <p:cNvCxnSpPr>
            <a:cxnSpLocks noChangeShapeType="1"/>
            <a:stCxn id="6" idx="3"/>
            <a:endCxn id="7" idx="0"/>
          </p:cNvCxnSpPr>
          <p:nvPr/>
        </p:nvCxnSpPr>
        <p:spPr bwMode="auto">
          <a:xfrm>
            <a:off x="5458830" y="1995689"/>
            <a:ext cx="1839912" cy="1257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8"/>
          <p:cNvCxnSpPr>
            <a:cxnSpLocks noChangeShapeType="1"/>
            <a:stCxn id="7" idx="2"/>
            <a:endCxn id="8" idx="3"/>
          </p:cNvCxnSpPr>
          <p:nvPr/>
        </p:nvCxnSpPr>
        <p:spPr bwMode="auto">
          <a:xfrm flipH="1">
            <a:off x="5446797" y="4319705"/>
            <a:ext cx="1851945" cy="125721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9"/>
          <p:cNvCxnSpPr>
            <a:cxnSpLocks noChangeShapeType="1"/>
            <a:stCxn id="8" idx="1"/>
            <a:endCxn id="5" idx="2"/>
          </p:cNvCxnSpPr>
          <p:nvPr/>
        </p:nvCxnSpPr>
        <p:spPr bwMode="auto">
          <a:xfrm flipH="1" flipV="1">
            <a:off x="1717092" y="4319705"/>
            <a:ext cx="1824706" cy="125721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10"/>
          <p:cNvCxnSpPr>
            <a:cxnSpLocks noChangeShapeType="1"/>
            <a:stCxn id="5" idx="0"/>
            <a:endCxn id="6" idx="1"/>
          </p:cNvCxnSpPr>
          <p:nvPr/>
        </p:nvCxnSpPr>
        <p:spPr bwMode="auto">
          <a:xfrm flipV="1">
            <a:off x="1717092" y="1995689"/>
            <a:ext cx="1836738" cy="1257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11"/>
          <p:cNvCxnSpPr>
            <a:cxnSpLocks noChangeShapeType="1"/>
            <a:stCxn id="25" idx="3"/>
            <a:endCxn id="7" idx="1"/>
          </p:cNvCxnSpPr>
          <p:nvPr/>
        </p:nvCxnSpPr>
        <p:spPr bwMode="auto">
          <a:xfrm flipV="1">
            <a:off x="5458830" y="3786347"/>
            <a:ext cx="963612" cy="4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2"/>
          <p:cNvCxnSpPr>
            <a:cxnSpLocks noChangeShapeType="1"/>
            <a:stCxn id="6" idx="2"/>
            <a:endCxn id="25" idx="0"/>
          </p:cNvCxnSpPr>
          <p:nvPr/>
        </p:nvCxnSpPr>
        <p:spPr bwMode="auto">
          <a:xfrm>
            <a:off x="4506330" y="2529089"/>
            <a:ext cx="0" cy="723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3553830" y="3252989"/>
            <a:ext cx="1905000" cy="10668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nb-NO" sz="2400" b="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nb-NO" sz="2400" b="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Ikke</a:t>
            </a:r>
            <a:endParaRPr lang="en-US" altLang="nb-NO" sz="2400" b="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nb-NO" sz="2400" b="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Rusmiddelbruk</a:t>
            </a:r>
            <a:endParaRPr lang="en-US" altLang="nb-NO" sz="2400" b="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nb-NO" sz="2400" b="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48" name="AutoShape 11"/>
          <p:cNvCxnSpPr>
            <a:cxnSpLocks noChangeShapeType="1"/>
            <a:endCxn id="25" idx="1"/>
          </p:cNvCxnSpPr>
          <p:nvPr/>
        </p:nvCxnSpPr>
        <p:spPr bwMode="auto">
          <a:xfrm>
            <a:off x="2555292" y="3786326"/>
            <a:ext cx="998538" cy="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AutoShape 12"/>
          <p:cNvCxnSpPr>
            <a:cxnSpLocks noChangeShapeType="1"/>
          </p:cNvCxnSpPr>
          <p:nvPr/>
        </p:nvCxnSpPr>
        <p:spPr bwMode="auto">
          <a:xfrm>
            <a:off x="4494298" y="4319705"/>
            <a:ext cx="0" cy="723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Rett linje 66"/>
          <p:cNvCxnSpPr>
            <a:stCxn id="25" idx="0"/>
            <a:endCxn id="25" idx="2"/>
          </p:cNvCxnSpPr>
          <p:nvPr/>
        </p:nvCxnSpPr>
        <p:spPr bwMode="auto">
          <a:xfrm>
            <a:off x="4506330" y="3252989"/>
            <a:ext cx="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alpha val="99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Rett linje 69"/>
          <p:cNvCxnSpPr>
            <a:stCxn id="25" idx="1"/>
            <a:endCxn id="25" idx="3"/>
          </p:cNvCxnSpPr>
          <p:nvPr/>
        </p:nvCxnSpPr>
        <p:spPr bwMode="auto">
          <a:xfrm>
            <a:off x="3553830" y="3786389"/>
            <a:ext cx="1905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TekstSylinder 71"/>
          <p:cNvSpPr txBox="1"/>
          <p:nvPr/>
        </p:nvSpPr>
        <p:spPr>
          <a:xfrm>
            <a:off x="596445" y="82153"/>
            <a:ext cx="80249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kognitiv modell for vedlikehold av </a:t>
            </a:r>
            <a:r>
              <a:rPr lang="nb-NO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endring</a:t>
            </a:r>
          </a:p>
        </p:txBody>
      </p:sp>
      <p:sp>
        <p:nvSpPr>
          <p:cNvPr id="16" name="TekstSylinder 15"/>
          <p:cNvSpPr txBox="1"/>
          <p:nvPr/>
        </p:nvSpPr>
        <p:spPr>
          <a:xfrm>
            <a:off x="1861780" y="1938339"/>
            <a:ext cx="969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Steder</a:t>
            </a:r>
          </a:p>
        </p:txBody>
      </p:sp>
      <p:sp>
        <p:nvSpPr>
          <p:cNvPr id="18" name="TekstSylinder 17"/>
          <p:cNvSpPr txBox="1"/>
          <p:nvPr/>
        </p:nvSpPr>
        <p:spPr>
          <a:xfrm>
            <a:off x="6201232" y="1991372"/>
            <a:ext cx="1386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Mennesker</a:t>
            </a:r>
            <a:r>
              <a:rPr lang="nb-NO" b="0" dirty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sp>
        <p:nvSpPr>
          <p:cNvPr id="27" name="Ellipse 26"/>
          <p:cNvSpPr/>
          <p:nvPr/>
        </p:nvSpPr>
        <p:spPr bwMode="auto">
          <a:xfrm>
            <a:off x="457177" y="1198252"/>
            <a:ext cx="8098304" cy="535494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b-NO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5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775</TotalTime>
  <Words>577</Words>
  <Application>Microsoft Office PowerPoint</Application>
  <PresentationFormat>Skjermfremvisning (4:3)</PresentationFormat>
  <Paragraphs>88</Paragraphs>
  <Slides>10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6_Standard utforming</vt:lpstr>
      <vt:lpstr>8_Standard utforming</vt:lpstr>
      <vt:lpstr>Office-tema</vt:lpstr>
      <vt:lpstr>PowerPoint-presentasjon</vt:lpstr>
      <vt:lpstr>Ferdighetstrening – rusmiddelproblemer</vt:lpstr>
      <vt:lpstr>Ferdighetstrening – rusmiddelproblemer</vt:lpstr>
      <vt:lpstr>Ferdighetstrening – rusmiddelproblemer</vt:lpstr>
      <vt:lpstr>PowerPoint-presentasjon</vt:lpstr>
      <vt:lpstr>Ferdighetstrening – rusmiddelproblemer</vt:lpstr>
      <vt:lpstr>Ferdighetstrening – rusmiddelproblemer</vt:lpstr>
      <vt:lpstr>Ferdighetstrening – rusmiddelproblemer</vt:lpstr>
      <vt:lpstr>PowerPoint-presentasjon</vt:lpstr>
      <vt:lpstr>Ferdighetstrening – rusmiddelproblemer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Peter Prescott</dc:creator>
  <cp:lastModifiedBy>Peter Prescott</cp:lastModifiedBy>
  <cp:revision>31</cp:revision>
  <dcterms:created xsi:type="dcterms:W3CDTF">2017-09-17T10:38:47Z</dcterms:created>
  <dcterms:modified xsi:type="dcterms:W3CDTF">2018-05-17T13:30:06Z</dcterms:modified>
</cp:coreProperties>
</file>